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9" r:id="rId6"/>
    <p:sldId id="261" r:id="rId7"/>
    <p:sldId id="267" r:id="rId8"/>
    <p:sldId id="262" r:id="rId9"/>
    <p:sldId id="264" r:id="rId10"/>
    <p:sldId id="263" r:id="rId11"/>
    <p:sldId id="265" r:id="rId12"/>
    <p:sldId id="284" r:id="rId13"/>
    <p:sldId id="266" r:id="rId14"/>
    <p:sldId id="269" r:id="rId15"/>
    <p:sldId id="270" r:id="rId16"/>
    <p:sldId id="271" r:id="rId17"/>
    <p:sldId id="285" r:id="rId18"/>
    <p:sldId id="280" r:id="rId19"/>
    <p:sldId id="287" r:id="rId20"/>
    <p:sldId id="281" r:id="rId21"/>
    <p:sldId id="288" r:id="rId22"/>
    <p:sldId id="282" r:id="rId23"/>
    <p:sldId id="289" r:id="rId24"/>
    <p:sldId id="276" r:id="rId25"/>
    <p:sldId id="277"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73" d="100"/>
          <a:sy n="73" d="100"/>
        </p:scale>
        <p:origin x="5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31F82D-D7CD-4579-8073-F4D3DF6D278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03A95-071A-4D73-8370-17E8A143AB7C}" type="slidenum">
              <a:rPr lang="en-US" smtClean="0"/>
              <a:t>‹#›</a:t>
            </a:fld>
            <a:endParaRPr lang="en-US"/>
          </a:p>
        </p:txBody>
      </p:sp>
    </p:spTree>
    <p:extLst>
      <p:ext uri="{BB962C8B-B14F-4D97-AF65-F5344CB8AC3E}">
        <p14:creationId xmlns:p14="http://schemas.microsoft.com/office/powerpoint/2010/main" val="1430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31F82D-D7CD-4579-8073-F4D3DF6D278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03A95-071A-4D73-8370-17E8A143AB7C}" type="slidenum">
              <a:rPr lang="en-US" smtClean="0"/>
              <a:t>‹#›</a:t>
            </a:fld>
            <a:endParaRPr lang="en-US"/>
          </a:p>
        </p:txBody>
      </p:sp>
    </p:spTree>
    <p:extLst>
      <p:ext uri="{BB962C8B-B14F-4D97-AF65-F5344CB8AC3E}">
        <p14:creationId xmlns:p14="http://schemas.microsoft.com/office/powerpoint/2010/main" val="314208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31F82D-D7CD-4579-8073-F4D3DF6D278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03A95-071A-4D73-8370-17E8A143AB7C}" type="slidenum">
              <a:rPr lang="en-US" smtClean="0"/>
              <a:t>‹#›</a:t>
            </a:fld>
            <a:endParaRPr lang="en-US"/>
          </a:p>
        </p:txBody>
      </p:sp>
    </p:spTree>
    <p:extLst>
      <p:ext uri="{BB962C8B-B14F-4D97-AF65-F5344CB8AC3E}">
        <p14:creationId xmlns:p14="http://schemas.microsoft.com/office/powerpoint/2010/main" val="366770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31F82D-D7CD-4579-8073-F4D3DF6D278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03A95-071A-4D73-8370-17E8A143AB7C}" type="slidenum">
              <a:rPr lang="en-US" smtClean="0"/>
              <a:t>‹#›</a:t>
            </a:fld>
            <a:endParaRPr lang="en-US"/>
          </a:p>
        </p:txBody>
      </p:sp>
    </p:spTree>
    <p:extLst>
      <p:ext uri="{BB962C8B-B14F-4D97-AF65-F5344CB8AC3E}">
        <p14:creationId xmlns:p14="http://schemas.microsoft.com/office/powerpoint/2010/main" val="379970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31F82D-D7CD-4579-8073-F4D3DF6D278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03A95-071A-4D73-8370-17E8A143AB7C}" type="slidenum">
              <a:rPr lang="en-US" smtClean="0"/>
              <a:t>‹#›</a:t>
            </a:fld>
            <a:endParaRPr lang="en-US"/>
          </a:p>
        </p:txBody>
      </p:sp>
    </p:spTree>
    <p:extLst>
      <p:ext uri="{BB962C8B-B14F-4D97-AF65-F5344CB8AC3E}">
        <p14:creationId xmlns:p14="http://schemas.microsoft.com/office/powerpoint/2010/main" val="166669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31F82D-D7CD-4579-8073-F4D3DF6D2782}"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03A95-071A-4D73-8370-17E8A143AB7C}" type="slidenum">
              <a:rPr lang="en-US" smtClean="0"/>
              <a:t>‹#›</a:t>
            </a:fld>
            <a:endParaRPr lang="en-US"/>
          </a:p>
        </p:txBody>
      </p:sp>
    </p:spTree>
    <p:extLst>
      <p:ext uri="{BB962C8B-B14F-4D97-AF65-F5344CB8AC3E}">
        <p14:creationId xmlns:p14="http://schemas.microsoft.com/office/powerpoint/2010/main" val="217689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31F82D-D7CD-4579-8073-F4D3DF6D2782}"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03A95-071A-4D73-8370-17E8A143AB7C}" type="slidenum">
              <a:rPr lang="en-US" smtClean="0"/>
              <a:t>‹#›</a:t>
            </a:fld>
            <a:endParaRPr lang="en-US"/>
          </a:p>
        </p:txBody>
      </p:sp>
    </p:spTree>
    <p:extLst>
      <p:ext uri="{BB962C8B-B14F-4D97-AF65-F5344CB8AC3E}">
        <p14:creationId xmlns:p14="http://schemas.microsoft.com/office/powerpoint/2010/main" val="236276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31F82D-D7CD-4579-8073-F4D3DF6D2782}"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03A95-071A-4D73-8370-17E8A143AB7C}" type="slidenum">
              <a:rPr lang="en-US" smtClean="0"/>
              <a:t>‹#›</a:t>
            </a:fld>
            <a:endParaRPr lang="en-US"/>
          </a:p>
        </p:txBody>
      </p:sp>
    </p:spTree>
    <p:extLst>
      <p:ext uri="{BB962C8B-B14F-4D97-AF65-F5344CB8AC3E}">
        <p14:creationId xmlns:p14="http://schemas.microsoft.com/office/powerpoint/2010/main" val="219929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1F82D-D7CD-4579-8073-F4D3DF6D2782}"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03A95-071A-4D73-8370-17E8A143AB7C}" type="slidenum">
              <a:rPr lang="en-US" smtClean="0"/>
              <a:t>‹#›</a:t>
            </a:fld>
            <a:endParaRPr lang="en-US"/>
          </a:p>
        </p:txBody>
      </p:sp>
    </p:spTree>
    <p:extLst>
      <p:ext uri="{BB962C8B-B14F-4D97-AF65-F5344CB8AC3E}">
        <p14:creationId xmlns:p14="http://schemas.microsoft.com/office/powerpoint/2010/main" val="47527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31F82D-D7CD-4579-8073-F4D3DF6D2782}"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03A95-071A-4D73-8370-17E8A143AB7C}" type="slidenum">
              <a:rPr lang="en-US" smtClean="0"/>
              <a:t>‹#›</a:t>
            </a:fld>
            <a:endParaRPr lang="en-US"/>
          </a:p>
        </p:txBody>
      </p:sp>
    </p:spTree>
    <p:extLst>
      <p:ext uri="{BB962C8B-B14F-4D97-AF65-F5344CB8AC3E}">
        <p14:creationId xmlns:p14="http://schemas.microsoft.com/office/powerpoint/2010/main" val="206098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31F82D-D7CD-4579-8073-F4D3DF6D2782}"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03A95-071A-4D73-8370-17E8A143AB7C}" type="slidenum">
              <a:rPr lang="en-US" smtClean="0"/>
              <a:t>‹#›</a:t>
            </a:fld>
            <a:endParaRPr lang="en-US"/>
          </a:p>
        </p:txBody>
      </p:sp>
    </p:spTree>
    <p:extLst>
      <p:ext uri="{BB962C8B-B14F-4D97-AF65-F5344CB8AC3E}">
        <p14:creationId xmlns:p14="http://schemas.microsoft.com/office/powerpoint/2010/main" val="100743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1F82D-D7CD-4579-8073-F4D3DF6D2782}" type="datetimeFigureOut">
              <a:rPr lang="en-US" smtClean="0"/>
              <a:t>2/19/2019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03A95-071A-4D73-8370-17E8A143AB7C}" type="slidenum">
              <a:rPr lang="en-US" smtClean="0"/>
              <a:t>‹#›</a:t>
            </a:fld>
            <a:endParaRPr lang="en-US"/>
          </a:p>
        </p:txBody>
      </p:sp>
    </p:spTree>
    <p:extLst>
      <p:ext uri="{BB962C8B-B14F-4D97-AF65-F5344CB8AC3E}">
        <p14:creationId xmlns:p14="http://schemas.microsoft.com/office/powerpoint/2010/main" val="677308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1.jpeg"/><Relationship Id="rId5" Type="http://schemas.openxmlformats.org/officeDocument/2006/relationships/image" Target="../media/image8.gif"/><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1.mp3"/><Relationship Id="rId7" Type="http://schemas.openxmlformats.org/officeDocument/2006/relationships/image" Target="../media/image8.gif"/><Relationship Id="rId2" Type="http://schemas.microsoft.com/office/2007/relationships/media" Target="../media/media1.mp3"/><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1.mp3"/><Relationship Id="rId7" Type="http://schemas.openxmlformats.org/officeDocument/2006/relationships/image" Target="../media/image8.gif"/><Relationship Id="rId2" Type="http://schemas.microsoft.com/office/2007/relationships/media" Target="../media/media1.mp3"/><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1.bin"/><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1.mp3"/><Relationship Id="rId7" Type="http://schemas.openxmlformats.org/officeDocument/2006/relationships/image" Target="../media/image8.gif"/><Relationship Id="rId2" Type="http://schemas.microsoft.com/office/2007/relationships/media" Target="../media/media1.mp3"/><Relationship Id="rId1" Type="http://schemas.openxmlformats.org/officeDocument/2006/relationships/vmlDrawing" Target="../drawings/vmlDrawing3.vml"/><Relationship Id="rId6" Type="http://schemas.openxmlformats.org/officeDocument/2006/relationships/image" Target="../media/image7.wmf"/><Relationship Id="rId11" Type="http://schemas.openxmlformats.org/officeDocument/2006/relationships/image" Target="../media/image4.png"/><Relationship Id="rId5" Type="http://schemas.openxmlformats.org/officeDocument/2006/relationships/oleObject" Target="../embeddings/oleObject2.bin"/><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14"/>
            <a:ext cx="12192000" cy="6844186"/>
          </a:xfrm>
          <a:prstGeom prst="rect">
            <a:avLst/>
          </a:prstGeom>
        </p:spPr>
      </p:pic>
      <p:sp>
        <p:nvSpPr>
          <p:cNvPr id="6" name="Title 1"/>
          <p:cNvSpPr txBox="1">
            <a:spLocks/>
          </p:cNvSpPr>
          <p:nvPr/>
        </p:nvSpPr>
        <p:spPr>
          <a:xfrm>
            <a:off x="3133165" y="0"/>
            <a:ext cx="5593976" cy="10302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0070C0"/>
                </a:solidFill>
                <a:latin typeface="Times New Roman" panose="02020603050405020304" pitchFamily="18" charset="0"/>
                <a:cs typeface="Times New Roman" panose="02020603050405020304" pitchFamily="18" charset="0"/>
              </a:rPr>
              <a:t>PHÒNG GD&amp; ĐT LẠC THỦY</a:t>
            </a:r>
            <a:br>
              <a:rPr lang="en-US" sz="2800" b="1" dirty="0" smtClean="0">
                <a:solidFill>
                  <a:srgbClr val="0070C0"/>
                </a:solidFill>
                <a:latin typeface="Times New Roman" panose="02020603050405020304" pitchFamily="18" charset="0"/>
                <a:cs typeface="Times New Roman" panose="02020603050405020304" pitchFamily="18" charset="0"/>
              </a:rPr>
            </a:br>
            <a:r>
              <a:rPr lang="en-US" sz="2800" b="1" dirty="0" smtClean="0">
                <a:solidFill>
                  <a:srgbClr val="0070C0"/>
                </a:solidFill>
                <a:latin typeface="Times New Roman" panose="02020603050405020304" pitchFamily="18" charset="0"/>
                <a:cs typeface="Times New Roman" panose="02020603050405020304" pitchFamily="18" charset="0"/>
              </a:rPr>
              <a:t>TRƯỜNG TH&amp;THCS AN LẠC</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37882" y="2436952"/>
            <a:ext cx="11425518" cy="707886"/>
          </a:xfrm>
          <a:prstGeom prst="rect">
            <a:avLst/>
          </a:prstGeom>
          <a:noFill/>
        </p:spPr>
        <p:txBody>
          <a:bodyPr wrap="square" lIns="91440" tIns="45720" rIns="91440" bIns="45720">
            <a:spAutoFit/>
          </a:bodyPr>
          <a:lstStyle/>
          <a:p>
            <a:pPr algn="ctr"/>
            <a:r>
              <a:rPr lang="vi-VN" sz="4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KÍNH CHÀO QUÝ THẦY, CÔ GIÁO </a:t>
            </a:r>
            <a:r>
              <a:rPr lang="en-US" sz="4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VÀ CÁC EM</a:t>
            </a:r>
            <a:r>
              <a:rPr lang="en-US" sz="4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t>
            </a:r>
            <a:endParaRPr lang="en-US" sz="4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8" name="Title 4"/>
          <p:cNvSpPr txBox="1">
            <a:spLocks/>
          </p:cNvSpPr>
          <p:nvPr/>
        </p:nvSpPr>
        <p:spPr>
          <a:xfrm>
            <a:off x="3258670" y="4237501"/>
            <a:ext cx="5674659" cy="7639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600" b="1" dirty="0" smtClean="0">
                <a:solidFill>
                  <a:srgbClr val="FF0000"/>
                </a:solidFill>
                <a:cs typeface="Times New Roman" panose="02020603050405020304" pitchFamily="18" charset="0"/>
              </a:rPr>
              <a:t>MÔN: ÂM NHẠC</a:t>
            </a:r>
            <a:r>
              <a:rPr lang="en-US" sz="3600" b="1" dirty="0" smtClean="0">
                <a:solidFill>
                  <a:srgbClr val="FF0000"/>
                </a:solidFill>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6</a:t>
            </a:r>
            <a:r>
              <a:rPr lang="vi-VN" sz="3600" b="1" dirty="0" smtClean="0">
                <a:solidFill>
                  <a:srgbClr val="FF0000"/>
                </a:solidFill>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9" name="Title 4"/>
          <p:cNvSpPr txBox="1">
            <a:spLocks/>
          </p:cNvSpPr>
          <p:nvPr/>
        </p:nvSpPr>
        <p:spPr>
          <a:xfrm>
            <a:off x="3411070" y="6058155"/>
            <a:ext cx="5674659" cy="5650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800" b="1" dirty="0" smtClean="0">
                <a:solidFill>
                  <a:srgbClr val="0070C0"/>
                </a:solidFill>
                <a:cs typeface="Times New Roman" panose="02020603050405020304" pitchFamily="18" charset="0"/>
              </a:rPr>
              <a:t>Giáo viên: Trịnh Thị Phương Lan</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532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du lich chau au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484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Káº¿t quáº£ hÃ¬nh áº£nh cho hÃ¬nh áº£nh phá» cá» nhÃ  cá»§a moz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Káº¿t quáº£ hÃ¬nh áº£nh cho hÃ¬nh áº£nh phá» cá» nhÃ  cá»§a moz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805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iá»n 1 trong 11 má»¥c. NhÃ  thá» Salzburg - Bang Salzburg - Tourism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1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salzburg, ao - thanh pho cua nghe thuat, kien truc vaâ¦ bia -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3548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olfgang-amadeus-mozart 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35487" y="0"/>
            <a:ext cx="58565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03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randombar(horizontal)">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523059" y="99219"/>
            <a:ext cx="6897190" cy="1204638"/>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 </a:t>
            </a:r>
            <a:r>
              <a:rPr lang="vi-VN" sz="2400" b="1" dirty="0" smtClean="0">
                <a:solidFill>
                  <a:srgbClr val="0070C0"/>
                </a:solidFill>
                <a:latin typeface="Times New Roman" panose="02020603050405020304" pitchFamily="18" charset="0"/>
                <a:cs typeface="Times New Roman" panose="02020603050405020304" pitchFamily="18" charset="0"/>
              </a:rPr>
              <a:t>Tiết </a:t>
            </a:r>
            <a:r>
              <a:rPr lang="en-US" sz="2400" b="1" dirty="0" smtClean="0">
                <a:solidFill>
                  <a:srgbClr val="0070C0"/>
                </a:solidFill>
                <a:latin typeface="Times New Roman" panose="02020603050405020304" pitchFamily="18" charset="0"/>
                <a:cs typeface="Times New Roman" panose="02020603050405020304" pitchFamily="18" charset="0"/>
              </a:rPr>
              <a:t>20</a:t>
            </a:r>
            <a:r>
              <a:rPr lang="vi-VN" sz="2400" b="1" dirty="0" smtClean="0">
                <a:solidFill>
                  <a:srgbClr val="0070C0"/>
                </a:solidFill>
                <a:latin typeface="Times New Roman" panose="02020603050405020304" pitchFamily="18" charset="0"/>
                <a:cs typeface="Times New Roman" panose="02020603050405020304" pitchFamily="18" charset="0"/>
              </a:rPr>
              <a:t>: </a:t>
            </a:r>
            <a:endParaRPr lang="en-US" sz="2400" b="1" dirty="0" smtClean="0">
              <a:solidFill>
                <a:srgbClr val="0070C0"/>
              </a:solidFill>
              <a:latin typeface="Times New Roman" panose="02020603050405020304" pitchFamily="18" charset="0"/>
              <a:cs typeface="Times New Roman" panose="02020603050405020304" pitchFamily="18" charset="0"/>
            </a:endParaRPr>
          </a:p>
          <a:p>
            <a:r>
              <a:rPr lang="en-US" sz="2000" b="1" dirty="0" smtClean="0">
                <a:solidFill>
                  <a:srgbClr val="0070C0"/>
                </a:solidFill>
                <a:latin typeface="Times New Roman" panose="02020603050405020304" pitchFamily="18" charset="0"/>
                <a:cs typeface="Times New Roman" panose="02020603050405020304" pitchFamily="18" charset="0"/>
              </a:rPr>
              <a:t>* </a:t>
            </a:r>
            <a:r>
              <a:rPr lang="vi-VN" sz="2000" b="1" dirty="0" smtClean="0">
                <a:solidFill>
                  <a:srgbClr val="0070C0"/>
                </a:solidFill>
                <a:latin typeface="Times New Roman" panose="02020603050405020304" pitchFamily="18" charset="0"/>
                <a:cs typeface="Times New Roman" panose="02020603050405020304" pitchFamily="18" charset="0"/>
              </a:rPr>
              <a:t>ÔN TẬP </a:t>
            </a:r>
            <a:r>
              <a:rPr lang="en-US" sz="2000" b="1" dirty="0" smtClean="0">
                <a:solidFill>
                  <a:srgbClr val="0070C0"/>
                </a:solidFill>
                <a:latin typeface="Times New Roman" panose="02020603050405020304" pitchFamily="18" charset="0"/>
                <a:cs typeface="Times New Roman" panose="02020603050405020304" pitchFamily="18" charset="0"/>
              </a:rPr>
              <a:t>BÀI HÁT</a:t>
            </a:r>
            <a:r>
              <a:rPr lang="vi-VN" sz="2000" b="1" dirty="0" smtClean="0">
                <a:solidFill>
                  <a:srgbClr val="0070C0"/>
                </a:solidFill>
                <a:latin typeface="Times New Roman" panose="02020603050405020304" pitchFamily="18" charset="0"/>
                <a:cs typeface="Times New Roman" panose="02020603050405020304" pitchFamily="18" charset="0"/>
              </a:rPr>
              <a:t>: </a:t>
            </a:r>
            <a:r>
              <a:rPr lang="en-US" sz="2000" b="1" dirty="0" smtClean="0">
                <a:solidFill>
                  <a:srgbClr val="0070C0"/>
                </a:solidFill>
                <a:latin typeface="Times New Roman" panose="02020603050405020304" pitchFamily="18" charset="0"/>
                <a:cs typeface="Times New Roman" panose="02020603050405020304" pitchFamily="18" charset="0"/>
              </a:rPr>
              <a:t>TIẾNG CHUÔNG VÀ NGỌN CỜ</a:t>
            </a:r>
            <a:r>
              <a:rPr lang="vi-VN" sz="2000" b="1" dirty="0" smtClean="0">
                <a:solidFill>
                  <a:srgbClr val="0070C0"/>
                </a:solidFill>
                <a:latin typeface="Times New Roman" panose="02020603050405020304" pitchFamily="18" charset="0"/>
                <a:cs typeface="Times New Roman" panose="02020603050405020304" pitchFamily="18" charset="0"/>
              </a:rPr>
              <a:t>                             </a:t>
            </a:r>
            <a:r>
              <a:rPr lang="en-US" sz="2000" b="1" dirty="0" smtClean="0">
                <a:solidFill>
                  <a:srgbClr val="0070C0"/>
                </a:solidFill>
                <a:latin typeface="Times New Roman" panose="02020603050405020304" pitchFamily="18" charset="0"/>
                <a:cs typeface="Times New Roman" panose="02020603050405020304" pitchFamily="18" charset="0"/>
              </a:rPr>
              <a:t>                  </a:t>
            </a:r>
          </a:p>
          <a:p>
            <a:r>
              <a:rPr lang="en-US" sz="2000" b="1" dirty="0" smtClean="0">
                <a:solidFill>
                  <a:srgbClr val="0070C0"/>
                </a:solidFill>
                <a:latin typeface="Times New Roman" panose="02020603050405020304" pitchFamily="18" charset="0"/>
                <a:cs typeface="Times New Roman" panose="02020603050405020304" pitchFamily="18" charset="0"/>
              </a:rPr>
              <a:t>* THƯỜNG THỨC ÂM NHẠC</a:t>
            </a:r>
            <a:r>
              <a:rPr lang="vi-VN" sz="2000" b="1" dirty="0" smtClean="0">
                <a:solidFill>
                  <a:srgbClr val="0070C0"/>
                </a:solidFill>
                <a:latin typeface="Times New Roman" panose="02020603050405020304" pitchFamily="18" charset="0"/>
                <a:cs typeface="Times New Roman" panose="02020603050405020304" pitchFamily="18" charset="0"/>
              </a:rPr>
              <a:t>: </a:t>
            </a:r>
            <a:endParaRPr lang="en-US" sz="2000" b="1" dirty="0" smtClean="0">
              <a:solidFill>
                <a:srgbClr val="0070C0"/>
              </a:solidFill>
              <a:latin typeface="Times New Roman" panose="02020603050405020304" pitchFamily="18" charset="0"/>
              <a:cs typeface="Times New Roman" panose="02020603050405020304" pitchFamily="18" charset="0"/>
            </a:endParaRPr>
          </a:p>
          <a:p>
            <a:r>
              <a:rPr lang="en-US" sz="2000" b="1" dirty="0" smtClean="0">
                <a:solidFill>
                  <a:srgbClr val="0070C0"/>
                </a:solidFill>
                <a:latin typeface="Times New Roman" panose="02020603050405020304" pitchFamily="18" charset="0"/>
                <a:cs typeface="Times New Roman" panose="02020603050405020304" pitchFamily="18" charset="0"/>
              </a:rPr>
              <a:t>                    - NHẠC SĨ WOLFGANG AMADEUS MOZART</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auto">
          <a:xfrm>
            <a:off x="139337" y="91440"/>
            <a:ext cx="11917680" cy="6662057"/>
          </a:xfrm>
          <a:prstGeom prst="rect">
            <a:avLst/>
          </a:prstGeom>
          <a:noFill/>
          <a:ln w="76200" algn="ctr">
            <a:pattFill prst="plaid">
              <a:fgClr>
                <a:srgbClr val="FF0000"/>
              </a:fgClr>
              <a:bgClr>
                <a:srgbClr val="FFFFFF"/>
              </a:bgClr>
            </a:pattFill>
            <a:miter lim="800000"/>
            <a:headEnd/>
            <a:tailEnd/>
          </a:ln>
          <a:effectLst/>
          <a:extLst>
            <a:ext uri="{909E8E84-426E-40DD-AFC4-6F175D3DCCD1}">
              <a14:hiddenFill xmlns:a14="http://schemas.microsoft.com/office/drawing/2010/main">
                <a:gradFill rotWithShape="0">
                  <a:gsLst>
                    <a:gs pos="0">
                      <a:schemeClr val="tx1"/>
                    </a:gs>
                    <a:gs pos="50000">
                      <a:srgbClr val="66FF33"/>
                    </a:gs>
                    <a:gs pos="100000">
                      <a:schemeClr val="tx1"/>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800" b="1">
              <a:solidFill>
                <a:srgbClr val="CC0000"/>
              </a:solidFill>
              <a:latin typeface="Times New Roman" pitchFamily="18" charset="0"/>
            </a:endParaRPr>
          </a:p>
        </p:txBody>
      </p:sp>
      <p:graphicFrame>
        <p:nvGraphicFramePr>
          <p:cNvPr id="6151" name="Object 8"/>
          <p:cNvGraphicFramePr>
            <a:graphicFrameLocks noChangeAspect="1"/>
          </p:cNvGraphicFramePr>
          <p:nvPr>
            <p:extLst/>
          </p:nvPr>
        </p:nvGraphicFramePr>
        <p:xfrm>
          <a:off x="154578" y="80962"/>
          <a:ext cx="990600" cy="874713"/>
        </p:xfrm>
        <a:graphic>
          <a:graphicData uri="http://schemas.openxmlformats.org/presentationml/2006/ole">
            <mc:AlternateContent xmlns:mc="http://schemas.openxmlformats.org/markup-compatibility/2006">
              <mc:Choice xmlns:v="urn:schemas-microsoft-com:vml" Requires="v">
                <p:oleObj spid="_x0000_s5190" name="Clip" r:id="rId3" imgW="1278331" imgH="1273759" progId="MS_ClipArt_Gallery.2">
                  <p:embed/>
                </p:oleObj>
              </mc:Choice>
              <mc:Fallback>
                <p:oleObj name="Clip" r:id="rId3" imgW="1278331" imgH="1273759" progId="MS_ClipArt_Gallery.2">
                  <p:embed/>
                  <p:pic>
                    <p:nvPicPr>
                      <p:cNvPr id="61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78" y="80962"/>
                        <a:ext cx="990600" cy="87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71" name="Picture 3" descr="Picture4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798130" y="99219"/>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278674" y="1360011"/>
            <a:ext cx="5900058" cy="4603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solidFill>
                  <a:srgbClr val="C00000"/>
                </a:solidFill>
                <a:latin typeface="Times New Roman" panose="02020603050405020304" pitchFamily="18" charset="0"/>
                <a:cs typeface="Times New Roman" panose="02020603050405020304" pitchFamily="18" charset="0"/>
              </a:rPr>
              <a:t>1. Ôn tập bài hát: Tiếng chuông và ngọn cờ</a:t>
            </a: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a:xfrm>
            <a:off x="278672" y="2112053"/>
            <a:ext cx="9845042" cy="4603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solidFill>
                  <a:srgbClr val="C00000"/>
                </a:solidFill>
                <a:latin typeface="Times New Roman" panose="02020603050405020304" pitchFamily="18" charset="0"/>
                <a:cs typeface="Times New Roman" panose="02020603050405020304" pitchFamily="18" charset="0"/>
              </a:rPr>
              <a:t>2. Thường thức âm nhạc: Nhạc sĩ Wolfgang Amadeus Mozart.</a:t>
            </a: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13" name="Content Placeholder 2"/>
          <p:cNvSpPr txBox="1">
            <a:spLocks/>
          </p:cNvSpPr>
          <p:nvPr/>
        </p:nvSpPr>
        <p:spPr>
          <a:xfrm>
            <a:off x="278673" y="2542016"/>
            <a:ext cx="8747762" cy="141396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Mozart là nhạc sĩ là nhạc sĩ thiên tài người Áo, thuộc trường phái âm nhạc cổ điển Viên nửa sau TK XVIII. Ông được coi là một hiện tượng hiếm có trong lịch sử âm nhạc thế giới bởi nổi tiếng là thần đồng từ khi còn rất nhỏ và sự kiệt xuất trong tài năng sáng tác cũng như biểu diễn.</a:t>
            </a:r>
            <a:endParaRPr lang="en-US" sz="2400" dirty="0">
              <a:latin typeface="Times New Roman" panose="02020603050405020304" pitchFamily="18" charset="0"/>
              <a:cs typeface="Times New Roman" panose="02020603050405020304" pitchFamily="18" charset="0"/>
            </a:endParaRPr>
          </a:p>
        </p:txBody>
      </p:sp>
      <p:pic>
        <p:nvPicPr>
          <p:cNvPr id="14" name="Picture 13" descr="hqdefau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6435" y="2677886"/>
            <a:ext cx="3030581" cy="4075611"/>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139336" y="2864095"/>
            <a:ext cx="3895996" cy="2771096"/>
          </a:xfrm>
          <a:prstGeom prst="cloudCallout">
            <a:avLst>
              <a:gd name="adj1" fmla="val -46547"/>
              <a:gd name="adj2" fmla="val 85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Em hãy nêu những điều đặc biệt về nhạc sĩ Mozart mà em biết?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5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mph" presetSubtype="0" fill="hold" nodeType="afterEffect">
                                  <p:stCondLst>
                                    <p:cond delay="0"/>
                                  </p:stCondLst>
                                  <p:childTnLst>
                                    <p:animClr clrSpc="hsl" dir="cw">
                                      <p:cBhvr override="childStyle">
                                        <p:cTn id="6" dur="500" fill="hold"/>
                                        <p:tgtEl>
                                          <p:spTgt spid="1071"/>
                                        </p:tgtEl>
                                        <p:attrNameLst>
                                          <p:attrName>style.color</p:attrName>
                                        </p:attrNameLst>
                                      </p:cBhvr>
                                      <p:by>
                                        <p:hsl h="10842353" s="0" l="0"/>
                                      </p:by>
                                    </p:animClr>
                                    <p:animClr clrSpc="hsl" dir="cw">
                                      <p:cBhvr>
                                        <p:cTn id="7" dur="500" fill="hold"/>
                                        <p:tgtEl>
                                          <p:spTgt spid="1071"/>
                                        </p:tgtEl>
                                        <p:attrNameLst>
                                          <p:attrName>fillcolor</p:attrName>
                                        </p:attrNameLst>
                                      </p:cBhvr>
                                      <p:by>
                                        <p:hsl h="10842353" s="0" l="0"/>
                                      </p:by>
                                    </p:animClr>
                                    <p:animClr clrSpc="hsl" dir="cw">
                                      <p:cBhvr>
                                        <p:cTn id="8" dur="500" fill="hold"/>
                                        <p:tgtEl>
                                          <p:spTgt spid="1071"/>
                                        </p:tgtEl>
                                        <p:attrNameLst>
                                          <p:attrName>stroke.color</p:attrName>
                                        </p:attrNameLst>
                                      </p:cBhvr>
                                      <p:by>
                                        <p:hsl h="10842353" s="0" l="0"/>
                                      </p:by>
                                    </p:animClr>
                                    <p:set>
                                      <p:cBhvr>
                                        <p:cTn id="9" dur="500" fill="hold"/>
                                        <p:tgtEl>
                                          <p:spTgt spid="107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2"/>
                                        </p:tgtEl>
                                        <p:attrNameLst>
                                          <p:attrName>ppt_x</p:attrName>
                                        </p:attrNameLst>
                                      </p:cBhvr>
                                      <p:tavLst>
                                        <p:tav tm="0">
                                          <p:val>
                                            <p:strVal val="ppt_x"/>
                                          </p:val>
                                        </p:tav>
                                        <p:tav tm="100000">
                                          <p:val>
                                            <p:strVal val="ppt_x"/>
                                          </p:val>
                                        </p:tav>
                                      </p:tavLst>
                                    </p:anim>
                                    <p:anim calcmode="lin" valueType="num">
                                      <p:cBhvr additive="base">
                                        <p:cTn id="36" dur="500"/>
                                        <p:tgtEl>
                                          <p:spTgt spid="2"/>
                                        </p:tgtEl>
                                        <p:attrNameLst>
                                          <p:attrName>ppt_y</p:attrName>
                                        </p:attrNameLst>
                                      </p:cBhvr>
                                      <p:tavLst>
                                        <p:tav tm="0">
                                          <p:val>
                                            <p:strVal val="ppt_y"/>
                                          </p:val>
                                        </p:tav>
                                        <p:tav tm="100000">
                                          <p:val>
                                            <p:strVal val="1+ppt_h/2"/>
                                          </p:val>
                                        </p:tav>
                                      </p:tavLst>
                                    </p:anim>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zar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309" y="182881"/>
            <a:ext cx="5251268" cy="65706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39337" y="91440"/>
            <a:ext cx="11917680" cy="6662057"/>
          </a:xfrm>
          <a:prstGeom prst="rect">
            <a:avLst/>
          </a:prstGeom>
          <a:noFill/>
          <a:ln w="76200" algn="ctr">
            <a:pattFill prst="plaid">
              <a:fgClr>
                <a:srgbClr val="FF0000"/>
              </a:fgClr>
              <a:bgClr>
                <a:srgbClr val="FFFFFF"/>
              </a:bgClr>
            </a:pattFill>
            <a:miter lim="800000"/>
            <a:headEnd/>
            <a:tailEnd/>
          </a:ln>
          <a:effectLst/>
          <a:extLst>
            <a:ext uri="{909E8E84-426E-40DD-AFC4-6F175D3DCCD1}">
              <a14:hiddenFill xmlns:a14="http://schemas.microsoft.com/office/drawing/2010/main">
                <a:gradFill rotWithShape="0">
                  <a:gsLst>
                    <a:gs pos="0">
                      <a:schemeClr val="tx1"/>
                    </a:gs>
                    <a:gs pos="50000">
                      <a:srgbClr val="66FF33"/>
                    </a:gs>
                    <a:gs pos="100000">
                      <a:schemeClr val="tx1"/>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800" b="1">
              <a:solidFill>
                <a:srgbClr val="CC0000"/>
              </a:solidFill>
              <a:latin typeface="Times New Roman" pitchFamily="18" charset="0"/>
            </a:endParaRPr>
          </a:p>
        </p:txBody>
      </p:sp>
      <p:sp>
        <p:nvSpPr>
          <p:cNvPr id="4" name="Content Placeholder 2"/>
          <p:cNvSpPr txBox="1">
            <a:spLocks/>
          </p:cNvSpPr>
          <p:nvPr/>
        </p:nvSpPr>
        <p:spPr>
          <a:xfrm>
            <a:off x="198119" y="290648"/>
            <a:ext cx="5900058" cy="460375"/>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C00000"/>
                </a:solidFill>
                <a:latin typeface="Times New Roman" panose="02020603050405020304" pitchFamily="18" charset="0"/>
                <a:cs typeface="Times New Roman" panose="02020603050405020304" pitchFamily="18" charset="0"/>
              </a:rPr>
              <a:t>Nhạc sĩ Wolfgang Amadeus Mozart</a:t>
            </a: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6570617" y="6147797"/>
            <a:ext cx="5486400" cy="460375"/>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00B0F0"/>
                </a:solidFill>
                <a:latin typeface="Times New Roman" panose="02020603050405020304" pitchFamily="18" charset="0"/>
                <a:cs typeface="Times New Roman" panose="02020603050405020304" pitchFamily="18" charset="0"/>
              </a:rPr>
              <a:t>Wolfgang Amadeus Mozart chơi đàn</a:t>
            </a: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73396" y="765565"/>
            <a:ext cx="3385863" cy="523220"/>
          </a:xfrm>
          <a:prstGeom prst="rect">
            <a:avLst/>
          </a:prstGeom>
        </p:spPr>
        <p:txBody>
          <a:bodyPr wrap="none">
            <a:spAutoFit/>
          </a:bodyPr>
          <a:lstStyle/>
          <a:p>
            <a:pPr>
              <a:buFontTx/>
              <a:buChar char="-"/>
            </a:pPr>
            <a:r>
              <a:rPr lang="en-US" sz="2800" dirty="0">
                <a:latin typeface="Times New Roman" panose="02020603050405020304" pitchFamily="18" charset="0"/>
                <a:cs typeface="Times New Roman" panose="02020603050405020304" pitchFamily="18" charset="0"/>
              </a:rPr>
              <a:t>Sinh </a:t>
            </a:r>
            <a:r>
              <a:rPr lang="en-US" sz="2800" dirty="0" smtClean="0">
                <a:latin typeface="Times New Roman" panose="02020603050405020304" pitchFamily="18" charset="0"/>
                <a:cs typeface="Times New Roman" panose="02020603050405020304" pitchFamily="18" charset="0"/>
              </a:rPr>
              <a:t>ngày 27/1/1756.</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273396" y="1303327"/>
            <a:ext cx="5008102" cy="523220"/>
          </a:xfrm>
          <a:prstGeom prst="rect">
            <a:avLst/>
          </a:prstGeom>
        </p:spPr>
        <p:txBody>
          <a:bodyPr wrap="none">
            <a:spAutoFit/>
          </a:bodyPr>
          <a:lstStyle/>
          <a:p>
            <a:pPr>
              <a:buFontTx/>
              <a:buChar char="-"/>
            </a:pPr>
            <a:r>
              <a:rPr lang="en-US" sz="2800" dirty="0">
                <a:latin typeface="Times New Roman" panose="02020603050405020304" pitchFamily="18" charset="0"/>
                <a:cs typeface="Times New Roman" panose="02020603050405020304" pitchFamily="18" charset="0"/>
              </a:rPr>
              <a:t>Khả năng nghe hết sức tuyệt vời</a:t>
            </a:r>
            <a:r>
              <a:rPr lang="en-US" dirty="0">
                <a:latin typeface="Times New Roman" panose="02020603050405020304" pitchFamily="18" charset="0"/>
                <a:cs typeface="Times New Roman" panose="02020603050405020304" pitchFamily="18" charset="0"/>
              </a:rPr>
              <a:t>.</a:t>
            </a:r>
          </a:p>
        </p:txBody>
      </p:sp>
      <p:sp>
        <p:nvSpPr>
          <p:cNvPr id="8" name="Rectangle 7"/>
          <p:cNvSpPr/>
          <p:nvPr/>
        </p:nvSpPr>
        <p:spPr>
          <a:xfrm>
            <a:off x="273396" y="1841089"/>
            <a:ext cx="6652077" cy="523220"/>
          </a:xfrm>
          <a:prstGeom prst="rect">
            <a:avLst/>
          </a:prstGeom>
        </p:spPr>
        <p:txBody>
          <a:bodyPr wrap="none">
            <a:spAutoFit/>
          </a:bodyPr>
          <a:lstStyle/>
          <a:p>
            <a:pPr>
              <a:buFontTx/>
              <a:buChar char="-"/>
            </a:pPr>
            <a:r>
              <a:rPr lang="en-US" sz="2800" dirty="0">
                <a:latin typeface="Times New Roman" panose="02020603050405020304" pitchFamily="18" charset="0"/>
                <a:cs typeface="Times New Roman" panose="02020603050405020304" pitchFamily="18" charset="0"/>
              </a:rPr>
              <a:t>3 tuổi đã học và chơi đàn </a:t>
            </a:r>
            <a:r>
              <a:rPr lang="en-US" sz="2800" dirty="0" err="1">
                <a:latin typeface="Times New Roman" panose="02020603050405020304" pitchFamily="18" charset="0"/>
                <a:cs typeface="Times New Roman" panose="02020603050405020304" pitchFamily="18" charset="0"/>
              </a:rPr>
              <a:t>violon</a:t>
            </a:r>
            <a:r>
              <a:rPr lang="en-US" sz="2800" dirty="0">
                <a:latin typeface="Times New Roman" panose="02020603050405020304" pitchFamily="18" charset="0"/>
                <a:cs typeface="Times New Roman" panose="02020603050405020304" pitchFamily="18" charset="0"/>
              </a:rPr>
              <a:t> (Vi-ô-lông)</a:t>
            </a:r>
          </a:p>
        </p:txBody>
      </p:sp>
      <p:sp>
        <p:nvSpPr>
          <p:cNvPr id="9" name="Rectangle 8"/>
          <p:cNvSpPr/>
          <p:nvPr/>
        </p:nvSpPr>
        <p:spPr>
          <a:xfrm>
            <a:off x="266470" y="2364309"/>
            <a:ext cx="5073825" cy="523220"/>
          </a:xfrm>
          <a:prstGeom prst="rect">
            <a:avLst/>
          </a:prstGeom>
        </p:spPr>
        <p:txBody>
          <a:bodyPr wrap="none">
            <a:spAutoFit/>
          </a:bodyPr>
          <a:lstStyle/>
          <a:p>
            <a:pPr>
              <a:buFontTx/>
              <a:buChar char="-"/>
            </a:pPr>
            <a:r>
              <a:rPr lang="en-US" sz="2800" dirty="0">
                <a:latin typeface="Times New Roman" panose="02020603050405020304" pitchFamily="18" charset="0"/>
                <a:cs typeface="Times New Roman" panose="02020603050405020304" pitchFamily="18" charset="0"/>
              </a:rPr>
              <a:t>5 tuổi, Mozart đã có thể sáng tác.</a:t>
            </a:r>
          </a:p>
        </p:txBody>
      </p:sp>
      <p:sp>
        <p:nvSpPr>
          <p:cNvPr id="10" name="Rectangle 9"/>
          <p:cNvSpPr/>
          <p:nvPr/>
        </p:nvSpPr>
        <p:spPr>
          <a:xfrm>
            <a:off x="198119" y="2810584"/>
            <a:ext cx="6424750" cy="1384995"/>
          </a:xfrm>
          <a:prstGeom prst="rect">
            <a:avLst/>
          </a:prstGeom>
        </p:spPr>
        <p:txBody>
          <a:bodyPr wrap="square">
            <a:spAutoFit/>
          </a:bodyPr>
          <a:lstStyle/>
          <a:p>
            <a:pPr>
              <a:buFontTx/>
              <a:buChar char="-"/>
            </a:pPr>
            <a:r>
              <a:rPr lang="en-US" sz="2800" dirty="0">
                <a:latin typeface="Times New Roman" panose="02020603050405020304" pitchFamily="18" charset="0"/>
                <a:cs typeface="Times New Roman" panose="02020603050405020304" pitchFamily="18" charset="0"/>
              </a:rPr>
              <a:t>6 tuổi biểu diễn thành thạo trước công chúng vài loại đàn: </a:t>
            </a:r>
            <a:r>
              <a:rPr lang="en-US" sz="2800" dirty="0" err="1">
                <a:latin typeface="Times New Roman" panose="02020603050405020304" pitchFamily="18" charset="0"/>
                <a:cs typeface="Times New Roman" panose="02020603050405020304" pitchFamily="18" charset="0"/>
              </a:rPr>
              <a:t>Clavecin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Cla</a:t>
            </a:r>
            <a:r>
              <a:rPr lang="en-US" sz="2800" dirty="0">
                <a:latin typeface="Times New Roman" panose="02020603050405020304" pitchFamily="18" charset="0"/>
                <a:cs typeface="Times New Roman" panose="02020603050405020304" pitchFamily="18" charset="0"/>
              </a:rPr>
              <a:t>-vơ-xanh), organ (</a:t>
            </a:r>
            <a:r>
              <a:rPr lang="en-US" sz="2800" dirty="0" err="1">
                <a:latin typeface="Times New Roman" panose="02020603050405020304" pitchFamily="18" charset="0"/>
                <a:cs typeface="Times New Roman" panose="02020603050405020304" pitchFamily="18" charset="0"/>
              </a:rPr>
              <a:t>Ooc</a:t>
            </a:r>
            <a:r>
              <a:rPr lang="en-US" sz="2800" dirty="0">
                <a:latin typeface="Times New Roman" panose="02020603050405020304" pitchFamily="18" charset="0"/>
                <a:cs typeface="Times New Roman" panose="02020603050405020304" pitchFamily="18" charset="0"/>
              </a:rPr>
              <a:t>-gan), </a:t>
            </a:r>
            <a:r>
              <a:rPr lang="en-US" sz="2800" dirty="0" err="1">
                <a:latin typeface="Times New Roman" panose="02020603050405020304" pitchFamily="18" charset="0"/>
                <a:cs typeface="Times New Roman" panose="02020603050405020304" pitchFamily="18" charset="0"/>
              </a:rPr>
              <a:t>violon</a:t>
            </a:r>
            <a:r>
              <a:rPr lang="en-US" sz="2800" dirty="0">
                <a:latin typeface="Times New Roman" panose="02020603050405020304" pitchFamily="18" charset="0"/>
                <a:cs typeface="Times New Roman" panose="02020603050405020304" pitchFamily="18" charset="0"/>
              </a:rPr>
              <a:t> (Vi-ô-lông)</a:t>
            </a:r>
          </a:p>
        </p:txBody>
      </p:sp>
      <p:sp>
        <p:nvSpPr>
          <p:cNvPr id="11" name="Rectangle 10"/>
          <p:cNvSpPr/>
          <p:nvPr/>
        </p:nvSpPr>
        <p:spPr>
          <a:xfrm>
            <a:off x="106679" y="4131483"/>
            <a:ext cx="6516190" cy="1384995"/>
          </a:xfrm>
          <a:prstGeom prst="rect">
            <a:avLst/>
          </a:prstGeom>
        </p:spPr>
        <p:txBody>
          <a:bodyPr wrap="square">
            <a:spAutoFit/>
          </a:bodyPr>
          <a:lstStyle/>
          <a:p>
            <a:pPr>
              <a:buFontTx/>
              <a:buChar char="-"/>
            </a:pPr>
            <a:r>
              <a:rPr lang="en-US" sz="2800" dirty="0">
                <a:latin typeface="Times New Roman" panose="02020603050405020304" pitchFamily="18" charset="0"/>
                <a:cs typeface="Times New Roman" panose="02020603050405020304" pitchFamily="18" charset="0"/>
              </a:rPr>
              <a:t>7 tuổi đi biểu diễn cùng chị gái ở các thành phố lớn. </a:t>
            </a:r>
            <a:r>
              <a:rPr lang="en-US" sz="2800" dirty="0" smtClean="0">
                <a:latin typeface="Times New Roman" panose="02020603050405020304" pitchFamily="18" charset="0"/>
                <a:cs typeface="Times New Roman" panose="02020603050405020304" pitchFamily="18" charset="0"/>
              </a:rPr>
              <a:t>Đã bắt đầu sáng tác 4 bản </a:t>
            </a:r>
            <a:r>
              <a:rPr lang="en-US" sz="2800" dirty="0" err="1" smtClean="0">
                <a:latin typeface="Times New Roman" panose="02020603050405020304" pitchFamily="18" charset="0"/>
                <a:cs typeface="Times New Roman" panose="02020603050405020304" pitchFamily="18" charset="0"/>
              </a:rPr>
              <a:t>sonate</a:t>
            </a:r>
            <a:r>
              <a:rPr lang="en-US" sz="2800" dirty="0" smtClean="0">
                <a:latin typeface="Times New Roman" panose="02020603050405020304" pitchFamily="18" charset="0"/>
                <a:cs typeface="Times New Roman" panose="02020603050405020304" pitchFamily="18" charset="0"/>
              </a:rPr>
              <a:t> cho </a:t>
            </a:r>
            <a:r>
              <a:rPr lang="en-US" sz="2800" dirty="0" err="1" smtClean="0">
                <a:latin typeface="Times New Roman" panose="02020603050405020304" pitchFamily="18" charset="0"/>
                <a:cs typeface="Times New Roman" panose="02020603050405020304" pitchFamily="18" charset="0"/>
              </a:rPr>
              <a:t>violon</a:t>
            </a:r>
            <a:r>
              <a:rPr lang="en-US" sz="2800" dirty="0" smtClean="0">
                <a:latin typeface="Times New Roman" panose="02020603050405020304" pitchFamily="18" charset="0"/>
                <a:cs typeface="Times New Roman" panose="02020603050405020304" pitchFamily="18" charset="0"/>
              </a:rPr>
              <a:t> và </a:t>
            </a:r>
            <a:r>
              <a:rPr lang="en-US" sz="2800" dirty="0" err="1" smtClean="0">
                <a:latin typeface="Times New Roman" panose="02020603050405020304" pitchFamily="18" charset="0"/>
                <a:cs typeface="Times New Roman" panose="02020603050405020304" pitchFamily="18" charset="0"/>
              </a:rPr>
              <a:t>clavecin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2" name="Rectangle 11"/>
          <p:cNvSpPr/>
          <p:nvPr/>
        </p:nvSpPr>
        <p:spPr>
          <a:xfrm>
            <a:off x="126273" y="5383044"/>
            <a:ext cx="6516190" cy="523220"/>
          </a:xfrm>
          <a:prstGeom prst="rect">
            <a:avLst/>
          </a:prstGeom>
        </p:spPr>
        <p:txBody>
          <a:bodyPr wrap="square">
            <a:spAutoFit/>
          </a:bodyPr>
          <a:lstStyle/>
          <a:p>
            <a:pPr>
              <a:buFontTx/>
              <a:buChar cha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10 tuổi sáng tác bản giao hưởng đầu tiên.</a:t>
            </a:r>
            <a:endParaRPr lang="en-US"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96882" y="5906264"/>
            <a:ext cx="6516190" cy="954107"/>
          </a:xfrm>
          <a:prstGeom prst="rect">
            <a:avLst/>
          </a:prstGeom>
        </p:spPr>
        <p:txBody>
          <a:bodyPr wrap="square">
            <a:spAutoFit/>
          </a:bodyPr>
          <a:lstStyle/>
          <a:p>
            <a:pPr>
              <a:buFontTx/>
              <a:buChar cha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12 tuổi sáng tác nhạc kịch.</a:t>
            </a:r>
          </a:p>
          <a:p>
            <a:pPr>
              <a:buFontTx/>
              <a:buChar char="-"/>
            </a:pPr>
            <a:r>
              <a:rPr lang="en-US" sz="2800" dirty="0" smtClean="0">
                <a:latin typeface="Times New Roman" panose="02020603050405020304" pitchFamily="18" charset="0"/>
                <a:cs typeface="Times New Roman" panose="02020603050405020304" pitchFamily="18" charset="0"/>
              </a:rPr>
              <a:t> Mozart mất ngày 05/12/1791.</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10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anim calcmode="lin" valueType="num">
                                      <p:cBhvr>
                                        <p:cTn id="13"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heel(1)">
                                      <p:cBhvr>
                                        <p:cTn id="24" dur="20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p:cTn id="2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80">
                                          <p:stCondLst>
                                            <p:cond delay="0"/>
                                          </p:stCondLst>
                                        </p:cTn>
                                        <p:tgtEl>
                                          <p:spTgt spid="11"/>
                                        </p:tgtEl>
                                      </p:cBhvr>
                                    </p:animEffect>
                                    <p:anim calcmode="lin" valueType="num">
                                      <p:cBhvr>
                                        <p:cTn id="3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2" dur="26">
                                          <p:stCondLst>
                                            <p:cond delay="650"/>
                                          </p:stCondLst>
                                        </p:cTn>
                                        <p:tgtEl>
                                          <p:spTgt spid="11"/>
                                        </p:tgtEl>
                                      </p:cBhvr>
                                      <p:to x="100000" y="60000"/>
                                    </p:animScale>
                                    <p:animScale>
                                      <p:cBhvr>
                                        <p:cTn id="43" dur="166" decel="50000">
                                          <p:stCondLst>
                                            <p:cond delay="676"/>
                                          </p:stCondLst>
                                        </p:cTn>
                                        <p:tgtEl>
                                          <p:spTgt spid="11"/>
                                        </p:tgtEl>
                                      </p:cBhvr>
                                      <p:to x="100000" y="100000"/>
                                    </p:animScale>
                                    <p:animScale>
                                      <p:cBhvr>
                                        <p:cTn id="44" dur="26">
                                          <p:stCondLst>
                                            <p:cond delay="1312"/>
                                          </p:stCondLst>
                                        </p:cTn>
                                        <p:tgtEl>
                                          <p:spTgt spid="11"/>
                                        </p:tgtEl>
                                      </p:cBhvr>
                                      <p:to x="100000" y="80000"/>
                                    </p:animScale>
                                    <p:animScale>
                                      <p:cBhvr>
                                        <p:cTn id="45" dur="166" decel="50000">
                                          <p:stCondLst>
                                            <p:cond delay="1338"/>
                                          </p:stCondLst>
                                        </p:cTn>
                                        <p:tgtEl>
                                          <p:spTgt spid="11"/>
                                        </p:tgtEl>
                                      </p:cBhvr>
                                      <p:to x="100000" y="100000"/>
                                    </p:animScale>
                                    <p:animScale>
                                      <p:cBhvr>
                                        <p:cTn id="46" dur="26">
                                          <p:stCondLst>
                                            <p:cond delay="1642"/>
                                          </p:stCondLst>
                                        </p:cTn>
                                        <p:tgtEl>
                                          <p:spTgt spid="11"/>
                                        </p:tgtEl>
                                      </p:cBhvr>
                                      <p:to x="100000" y="90000"/>
                                    </p:animScale>
                                    <p:animScale>
                                      <p:cBhvr>
                                        <p:cTn id="47" dur="166" decel="50000">
                                          <p:stCondLst>
                                            <p:cond delay="1668"/>
                                          </p:stCondLst>
                                        </p:cTn>
                                        <p:tgtEl>
                                          <p:spTgt spid="11"/>
                                        </p:tgtEl>
                                      </p:cBhvr>
                                      <p:to x="100000" y="100000"/>
                                    </p:animScale>
                                    <p:animScale>
                                      <p:cBhvr>
                                        <p:cTn id="48" dur="26">
                                          <p:stCondLst>
                                            <p:cond delay="1808"/>
                                          </p:stCondLst>
                                        </p:cTn>
                                        <p:tgtEl>
                                          <p:spTgt spid="11"/>
                                        </p:tgtEl>
                                      </p:cBhvr>
                                      <p:to x="100000" y="95000"/>
                                    </p:animScale>
                                    <p:animScale>
                                      <p:cBhvr>
                                        <p:cTn id="49" dur="166" decel="50000">
                                          <p:stCondLst>
                                            <p:cond delay="1834"/>
                                          </p:stCondLst>
                                        </p:cTn>
                                        <p:tgtEl>
                                          <p:spTgt spid="11"/>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animEffect transition="in" filter="barn(inVertical)">
                                      <p:cBhvr>
                                        <p:cTn id="54" dur="500"/>
                                        <p:tgtEl>
                                          <p:spTgt spid="12">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barn(inVertical)">
                                      <p:cBhvr>
                                        <p:cTn id="59" dur="500"/>
                                        <p:tgtEl>
                                          <p:spTgt spid="13">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3">
                                            <p:txEl>
                                              <p:pRg st="1" end="1"/>
                                            </p:txEl>
                                          </p:spTgt>
                                        </p:tgtEl>
                                        <p:attrNameLst>
                                          <p:attrName>style.visibility</p:attrName>
                                        </p:attrNameLst>
                                      </p:cBhvr>
                                      <p:to>
                                        <p:strVal val="visible"/>
                                      </p:to>
                                    </p:set>
                                    <p:animEffect transition="in" filter="barn(inVertical)">
                                      <p:cBhvr>
                                        <p:cTn id="64"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39337" y="91440"/>
            <a:ext cx="11917680" cy="6662057"/>
          </a:xfrm>
          <a:prstGeom prst="rect">
            <a:avLst/>
          </a:prstGeom>
          <a:noFill/>
          <a:ln w="76200" algn="ctr">
            <a:pattFill prst="plaid">
              <a:fgClr>
                <a:srgbClr val="FF0000"/>
              </a:fgClr>
              <a:bgClr>
                <a:srgbClr val="FFFFFF"/>
              </a:bgClr>
            </a:pattFill>
            <a:miter lim="800000"/>
            <a:headEnd/>
            <a:tailEnd/>
          </a:ln>
          <a:effectLst/>
          <a:extLst>
            <a:ext uri="{909E8E84-426E-40DD-AFC4-6F175D3DCCD1}">
              <a14:hiddenFill xmlns:a14="http://schemas.microsoft.com/office/drawing/2010/main">
                <a:gradFill rotWithShape="0">
                  <a:gsLst>
                    <a:gs pos="0">
                      <a:schemeClr val="tx1"/>
                    </a:gs>
                    <a:gs pos="50000">
                      <a:srgbClr val="66FF33"/>
                    </a:gs>
                    <a:gs pos="100000">
                      <a:schemeClr val="tx1"/>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800" b="1">
              <a:solidFill>
                <a:srgbClr val="CC0000"/>
              </a:solidFill>
              <a:latin typeface="Times New Roman" pitchFamily="18" charset="0"/>
            </a:endParaRPr>
          </a:p>
        </p:txBody>
      </p:sp>
      <p:pic>
        <p:nvPicPr>
          <p:cNvPr id="3" name="Picture 2" descr="thien-tai-m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069" y="1311636"/>
            <a:ext cx="4885508" cy="53471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477338" y="33905"/>
            <a:ext cx="6897190" cy="1204638"/>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vi-VN" sz="2400" b="1" dirty="0" smtClean="0">
                <a:solidFill>
                  <a:srgbClr val="0070C0"/>
                </a:solidFill>
                <a:latin typeface="Times New Roman" panose="02020603050405020304" pitchFamily="18" charset="0"/>
                <a:cs typeface="Times New Roman" panose="02020603050405020304" pitchFamily="18" charset="0"/>
              </a:rPr>
              <a:t>Tiết </a:t>
            </a:r>
            <a:r>
              <a:rPr lang="en-US" sz="2400" b="1" dirty="0" smtClean="0">
                <a:solidFill>
                  <a:srgbClr val="0070C0"/>
                </a:solidFill>
                <a:latin typeface="Times New Roman" panose="02020603050405020304" pitchFamily="18" charset="0"/>
                <a:cs typeface="Times New Roman" panose="02020603050405020304" pitchFamily="18" charset="0"/>
              </a:rPr>
              <a:t>20</a:t>
            </a:r>
            <a:r>
              <a:rPr lang="vi-VN" sz="2400" b="1" dirty="0" smtClean="0">
                <a:solidFill>
                  <a:srgbClr val="0070C0"/>
                </a:solidFill>
                <a:latin typeface="Times New Roman" panose="02020603050405020304" pitchFamily="18" charset="0"/>
                <a:cs typeface="Times New Roman" panose="02020603050405020304" pitchFamily="18" charset="0"/>
              </a:rPr>
              <a:t>: </a:t>
            </a:r>
            <a:endParaRPr lang="en-US" sz="2400" b="1" dirty="0" smtClean="0">
              <a:solidFill>
                <a:srgbClr val="0070C0"/>
              </a:solidFill>
              <a:latin typeface="Times New Roman" panose="02020603050405020304" pitchFamily="18" charset="0"/>
              <a:cs typeface="Times New Roman" panose="02020603050405020304" pitchFamily="18" charset="0"/>
            </a:endParaRPr>
          </a:p>
          <a:p>
            <a:r>
              <a:rPr lang="en-US" sz="2000" b="1" dirty="0" smtClean="0">
                <a:solidFill>
                  <a:srgbClr val="0070C0"/>
                </a:solidFill>
                <a:latin typeface="Times New Roman" panose="02020603050405020304" pitchFamily="18" charset="0"/>
                <a:cs typeface="Times New Roman" panose="02020603050405020304" pitchFamily="18" charset="0"/>
              </a:rPr>
              <a:t>* </a:t>
            </a:r>
            <a:r>
              <a:rPr lang="vi-VN" sz="2000" b="1" dirty="0" smtClean="0">
                <a:solidFill>
                  <a:srgbClr val="0070C0"/>
                </a:solidFill>
                <a:latin typeface="Times New Roman" panose="02020603050405020304" pitchFamily="18" charset="0"/>
                <a:cs typeface="Times New Roman" panose="02020603050405020304" pitchFamily="18" charset="0"/>
              </a:rPr>
              <a:t>ÔN TẬP </a:t>
            </a:r>
            <a:r>
              <a:rPr lang="en-US" sz="2000" b="1" dirty="0" smtClean="0">
                <a:solidFill>
                  <a:srgbClr val="0070C0"/>
                </a:solidFill>
                <a:latin typeface="Times New Roman" panose="02020603050405020304" pitchFamily="18" charset="0"/>
                <a:cs typeface="Times New Roman" panose="02020603050405020304" pitchFamily="18" charset="0"/>
              </a:rPr>
              <a:t>BÀI HÁT</a:t>
            </a:r>
            <a:r>
              <a:rPr lang="vi-VN" sz="2000" b="1" dirty="0" smtClean="0">
                <a:solidFill>
                  <a:srgbClr val="0070C0"/>
                </a:solidFill>
                <a:latin typeface="Times New Roman" panose="02020603050405020304" pitchFamily="18" charset="0"/>
                <a:cs typeface="Times New Roman" panose="02020603050405020304" pitchFamily="18" charset="0"/>
              </a:rPr>
              <a:t>: </a:t>
            </a:r>
            <a:r>
              <a:rPr lang="en-US" sz="2000" b="1" dirty="0" smtClean="0">
                <a:solidFill>
                  <a:srgbClr val="0070C0"/>
                </a:solidFill>
                <a:latin typeface="Times New Roman" panose="02020603050405020304" pitchFamily="18" charset="0"/>
                <a:cs typeface="Times New Roman" panose="02020603050405020304" pitchFamily="18" charset="0"/>
              </a:rPr>
              <a:t>TIẾNG CHUÔNG VÀ NGỌN CỜ</a:t>
            </a:r>
            <a:r>
              <a:rPr lang="vi-VN" sz="2000" b="1" dirty="0" smtClean="0">
                <a:solidFill>
                  <a:srgbClr val="0070C0"/>
                </a:solidFill>
                <a:latin typeface="Times New Roman" panose="02020603050405020304" pitchFamily="18" charset="0"/>
                <a:cs typeface="Times New Roman" panose="02020603050405020304" pitchFamily="18" charset="0"/>
              </a:rPr>
              <a:t>                             </a:t>
            </a:r>
            <a:r>
              <a:rPr lang="en-US" sz="2000" b="1" dirty="0" smtClean="0">
                <a:solidFill>
                  <a:srgbClr val="0070C0"/>
                </a:solidFill>
                <a:latin typeface="Times New Roman" panose="02020603050405020304" pitchFamily="18" charset="0"/>
                <a:cs typeface="Times New Roman" panose="02020603050405020304" pitchFamily="18" charset="0"/>
              </a:rPr>
              <a:t>                  </a:t>
            </a:r>
          </a:p>
          <a:p>
            <a:r>
              <a:rPr lang="en-US" sz="2000" b="1" dirty="0" smtClean="0">
                <a:solidFill>
                  <a:srgbClr val="0070C0"/>
                </a:solidFill>
                <a:latin typeface="Times New Roman" panose="02020603050405020304" pitchFamily="18" charset="0"/>
                <a:cs typeface="Times New Roman" panose="02020603050405020304" pitchFamily="18" charset="0"/>
              </a:rPr>
              <a:t>* THƯỜNG THỨC ÂM NHẠC</a:t>
            </a:r>
            <a:r>
              <a:rPr lang="vi-VN" sz="2000" b="1" dirty="0" smtClean="0">
                <a:solidFill>
                  <a:srgbClr val="0070C0"/>
                </a:solidFill>
                <a:latin typeface="Times New Roman" panose="02020603050405020304" pitchFamily="18" charset="0"/>
                <a:cs typeface="Times New Roman" panose="02020603050405020304" pitchFamily="18" charset="0"/>
              </a:rPr>
              <a:t>: </a:t>
            </a:r>
            <a:endParaRPr lang="en-US" sz="2000" b="1" dirty="0" smtClean="0">
              <a:solidFill>
                <a:srgbClr val="0070C0"/>
              </a:solidFill>
              <a:latin typeface="Times New Roman" panose="02020603050405020304" pitchFamily="18" charset="0"/>
              <a:cs typeface="Times New Roman" panose="02020603050405020304" pitchFamily="18" charset="0"/>
            </a:endParaRPr>
          </a:p>
          <a:p>
            <a:r>
              <a:rPr lang="en-US" sz="2000" b="1" dirty="0" smtClean="0">
                <a:solidFill>
                  <a:srgbClr val="0070C0"/>
                </a:solidFill>
                <a:latin typeface="Times New Roman" panose="02020603050405020304" pitchFamily="18" charset="0"/>
                <a:cs typeface="Times New Roman" panose="02020603050405020304" pitchFamily="18" charset="0"/>
              </a:rPr>
              <a:t>                    - NHẠC SĨ WOLFGANG AMADEUS MOZART</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39337" y="1673166"/>
            <a:ext cx="6790511" cy="24285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1800" dirty="0" smtClean="0">
                <a:latin typeface="Times New Roman" panose="02020603050405020304" pitchFamily="18" charset="0"/>
                <a:cs typeface="Times New Roman" panose="02020603050405020304" pitchFamily="18" charset="0"/>
              </a:rPr>
              <a:t>(1756-1791)</a:t>
            </a:r>
          </a:p>
          <a:p>
            <a:pPr marL="0" indent="0">
              <a:buFont typeface="Arial" panose="020B0604020202020204" pitchFamily="34" charset="0"/>
              <a:buNone/>
            </a:pPr>
            <a:r>
              <a:rPr lang="en-US" sz="1800" dirty="0" smtClean="0">
                <a:latin typeface="Times New Roman" panose="02020603050405020304" pitchFamily="18" charset="0"/>
                <a:cs typeface="Times New Roman" panose="02020603050405020304" pitchFamily="18" charset="0"/>
              </a:rPr>
              <a:t>- 3 tuổi đã học và chơi đàn </a:t>
            </a:r>
            <a:r>
              <a:rPr lang="en-US" sz="1800" dirty="0" err="1" smtClean="0">
                <a:latin typeface="Times New Roman" panose="02020603050405020304" pitchFamily="18" charset="0"/>
                <a:cs typeface="Times New Roman" panose="02020603050405020304" pitchFamily="18" charset="0"/>
              </a:rPr>
              <a:t>violon</a:t>
            </a:r>
            <a:r>
              <a:rPr lang="en-US" sz="1800" dirty="0" smtClean="0">
                <a:latin typeface="Times New Roman" panose="02020603050405020304" pitchFamily="18" charset="0"/>
                <a:cs typeface="Times New Roman" panose="02020603050405020304" pitchFamily="18" charset="0"/>
              </a:rPr>
              <a:t> (Vi-ô-lông)</a:t>
            </a:r>
          </a:p>
          <a:p>
            <a:pPr marL="0" indent="0">
              <a:buNone/>
            </a:pPr>
            <a:r>
              <a:rPr lang="en-US" sz="1800" dirty="0" smtClean="0">
                <a:latin typeface="Times New Roman" panose="02020603050405020304" pitchFamily="18" charset="0"/>
                <a:cs typeface="Times New Roman" panose="02020603050405020304" pitchFamily="18" charset="0"/>
              </a:rPr>
              <a:t>- 5 tuổi, Mozart đã có thể sáng tác.</a:t>
            </a:r>
          </a:p>
          <a:p>
            <a:pPr marL="0" indent="0">
              <a:buNone/>
            </a:pPr>
            <a:r>
              <a:rPr lang="en-US" sz="1800" dirty="0" smtClean="0">
                <a:latin typeface="Times New Roman" panose="02020603050405020304" pitchFamily="18" charset="0"/>
                <a:cs typeface="Times New Roman" panose="02020603050405020304" pitchFamily="18" charset="0"/>
              </a:rPr>
              <a:t>- 6 tuổi biểu diễn thành thạo trước công chúng vài loại đàn.</a:t>
            </a:r>
          </a:p>
          <a:p>
            <a:pPr marL="0" indent="0">
              <a:buNone/>
            </a:pPr>
            <a:r>
              <a:rPr lang="en-US" sz="1800" dirty="0" smtClean="0">
                <a:latin typeface="Times New Roman" panose="02020603050405020304" pitchFamily="18" charset="0"/>
                <a:cs typeface="Times New Roman" panose="02020603050405020304" pitchFamily="18" charset="0"/>
              </a:rPr>
              <a:t>- 7 tuổi đi biểu diễn cùng chị gái ở các thành phố lớn. Sáng tác </a:t>
            </a:r>
            <a:r>
              <a:rPr lang="en-US" sz="1800" dirty="0" err="1" smtClean="0">
                <a:latin typeface="Times New Roman" panose="02020603050405020304" pitchFamily="18" charset="0"/>
                <a:cs typeface="Times New Roman" panose="02020603050405020304" pitchFamily="18" charset="0"/>
              </a:rPr>
              <a:t>sonate</a:t>
            </a:r>
            <a:r>
              <a:rPr lang="en-US" sz="1800" dirty="0" smtClean="0">
                <a:latin typeface="Times New Roman" panose="02020603050405020304" pitchFamily="18" charset="0"/>
                <a:cs typeface="Times New Roman" panose="02020603050405020304" pitchFamily="18" charset="0"/>
              </a:rPr>
              <a:t>.</a:t>
            </a:r>
          </a:p>
          <a:p>
            <a:pPr marL="0" indent="0">
              <a:buNone/>
            </a:pPr>
            <a:r>
              <a:rPr lang="en-US" sz="1800" dirty="0" smtClean="0">
                <a:latin typeface="Times New Roman" panose="02020603050405020304" pitchFamily="18" charset="0"/>
                <a:cs typeface="Times New Roman" panose="02020603050405020304" pitchFamily="18" charset="0"/>
              </a:rPr>
              <a:t>- 10 tuổi sáng tác giao hưởng.</a:t>
            </a:r>
          </a:p>
          <a:p>
            <a:pPr marL="0" indent="0">
              <a:buNone/>
            </a:pPr>
            <a:r>
              <a:rPr lang="en-US" sz="1800" dirty="0" smtClean="0">
                <a:latin typeface="Times New Roman" panose="02020603050405020304" pitchFamily="18" charset="0"/>
                <a:cs typeface="Times New Roman" panose="02020603050405020304" pitchFamily="18" charset="0"/>
              </a:rPr>
              <a:t>- 12 tuổi sáng tác nhạc kịch. </a:t>
            </a:r>
          </a:p>
        </p:txBody>
      </p:sp>
      <p:sp>
        <p:nvSpPr>
          <p:cNvPr id="6" name="Content Placeholder 2"/>
          <p:cNvSpPr txBox="1">
            <a:spLocks/>
          </p:cNvSpPr>
          <p:nvPr/>
        </p:nvSpPr>
        <p:spPr>
          <a:xfrm>
            <a:off x="139337" y="1270544"/>
            <a:ext cx="4824549" cy="460375"/>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latin typeface="Times New Roman" panose="02020603050405020304" pitchFamily="18" charset="0"/>
                <a:cs typeface="Times New Roman" panose="02020603050405020304" pitchFamily="18" charset="0"/>
              </a:rPr>
              <a:t>*</a:t>
            </a:r>
            <a:r>
              <a:rPr lang="en-US" sz="2400" b="1" dirty="0" smtClean="0">
                <a:solidFill>
                  <a:srgbClr val="C00000"/>
                </a:solidFill>
                <a:latin typeface="Times New Roman" panose="02020603050405020304" pitchFamily="18" charset="0"/>
                <a:cs typeface="Times New Roman" panose="02020603050405020304" pitchFamily="18" charset="0"/>
              </a:rPr>
              <a:t> Nhạc sĩ Wolfgang Amadeus Mozart.</a:t>
            </a: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110784" y="4240858"/>
            <a:ext cx="4824549" cy="460375"/>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C00000"/>
                </a:solidFill>
                <a:latin typeface="Times New Roman" panose="02020603050405020304" pitchFamily="18" charset="0"/>
                <a:cs typeface="Times New Roman" panose="02020603050405020304" pitchFamily="18" charset="0"/>
              </a:rPr>
              <a:t>*</a:t>
            </a:r>
            <a:r>
              <a:rPr lang="en-US" sz="2400" b="1" dirty="0" smtClean="0">
                <a:solidFill>
                  <a:srgbClr val="C00000"/>
                </a:solidFill>
                <a:latin typeface="Times New Roman" panose="02020603050405020304" pitchFamily="18" charset="0"/>
                <a:cs typeface="Times New Roman" panose="02020603050405020304" pitchFamily="18" charset="0"/>
              </a:rPr>
              <a:t> Các tác phẩm âm nhạc của Mozart.</a:t>
            </a: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139337" y="4505178"/>
            <a:ext cx="6790511" cy="14531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latin typeface="Times New Roman" panose="02020603050405020304" pitchFamily="18" charset="0"/>
                <a:cs typeface="Times New Roman" panose="02020603050405020304" pitchFamily="18" charset="0"/>
              </a:rPr>
              <a:t>Giai điệu trong các tác phẩm âm nhạc của Mozart rất đẹp, tinh tế, trong sáng và luôn tươi vui, lạc quan. Ông đã lao động không ngừng nghỉ và để lại một khối lượng lớn tác phẩm ở rất nhiều thể loại.</a:t>
            </a:r>
          </a:p>
        </p:txBody>
      </p:sp>
      <p:sp>
        <p:nvSpPr>
          <p:cNvPr id="9" name="Content Placeholder 2"/>
          <p:cNvSpPr txBox="1">
            <a:spLocks/>
          </p:cNvSpPr>
          <p:nvPr/>
        </p:nvSpPr>
        <p:spPr>
          <a:xfrm>
            <a:off x="7669224" y="6198416"/>
            <a:ext cx="3707198" cy="460375"/>
          </a:xfrm>
          <a:prstGeom prst="rect">
            <a:avLst/>
          </a:prstGeom>
          <a:solidFill>
            <a:srgbClr val="92D05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solidFill>
                  <a:srgbClr val="0070C0"/>
                </a:solidFill>
                <a:latin typeface="Times New Roman" panose="02020603050405020304" pitchFamily="18" charset="0"/>
                <a:cs typeface="Times New Roman" panose="02020603050405020304" pitchFamily="18" charset="0"/>
              </a:rPr>
              <a:t>Mozart khi trưởng thành.</a:t>
            </a: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10" name="Cloud Callout 9"/>
          <p:cNvSpPr/>
          <p:nvPr/>
        </p:nvSpPr>
        <p:spPr>
          <a:xfrm>
            <a:off x="19344" y="2475182"/>
            <a:ext cx="4915989" cy="2630378"/>
          </a:xfrm>
          <a:prstGeom prst="cloudCallout">
            <a:avLst>
              <a:gd name="adj1" fmla="val -43667"/>
              <a:gd name="adj2" fmla="val 120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anose="02020603050405020304" pitchFamily="18" charset="0"/>
                <a:cs typeface="Times New Roman" panose="02020603050405020304" pitchFamily="18" charset="0"/>
              </a:rPr>
              <a:t>Em hãy kể tên lĩnh vực sáng tác nổi bật và một số tác phẩm tiêu biểu của Mozart?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a:xfrm>
            <a:off x="186983" y="5996348"/>
            <a:ext cx="6878809" cy="460375"/>
          </a:xfrm>
          <a:prstGeom prst="rect">
            <a:avLst/>
          </a:prstGeom>
          <a:no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00" b="1" dirty="0" smtClean="0">
                <a:solidFill>
                  <a:srgbClr val="002060"/>
                </a:solidFill>
                <a:latin typeface="Times New Roman" panose="02020603050405020304" pitchFamily="18" charset="0"/>
                <a:cs typeface="Times New Roman" panose="02020603050405020304" pitchFamily="18" charset="0"/>
              </a:rPr>
              <a:t>TP tiêu biểu: Giao hưởng số 40, </a:t>
            </a:r>
            <a:r>
              <a:rPr lang="en-US" sz="2900" b="1" dirty="0" err="1" smtClean="0">
                <a:solidFill>
                  <a:srgbClr val="002060"/>
                </a:solidFill>
                <a:latin typeface="Times New Roman" panose="02020603050405020304" pitchFamily="18" charset="0"/>
                <a:cs typeface="Times New Roman" panose="02020603050405020304" pitchFamily="18" charset="0"/>
              </a:rPr>
              <a:t>sonate</a:t>
            </a:r>
            <a:r>
              <a:rPr lang="en-US" sz="2900" b="1" dirty="0" smtClean="0">
                <a:solidFill>
                  <a:srgbClr val="002060"/>
                </a:solidFill>
                <a:latin typeface="Times New Roman" panose="02020603050405020304" pitchFamily="18" charset="0"/>
                <a:cs typeface="Times New Roman" panose="02020603050405020304" pitchFamily="18" charset="0"/>
              </a:rPr>
              <a:t> số 11, nhạc kịch Cây sáo thần</a:t>
            </a: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11" name="Content Placeholder 2"/>
          <p:cNvSpPr txBox="1">
            <a:spLocks/>
          </p:cNvSpPr>
          <p:nvPr/>
        </p:nvSpPr>
        <p:spPr>
          <a:xfrm>
            <a:off x="201259" y="5389448"/>
            <a:ext cx="4824549" cy="4603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smtClean="0">
                <a:solidFill>
                  <a:srgbClr val="002060"/>
                </a:solidFill>
                <a:latin typeface="Times New Roman" panose="02020603050405020304" pitchFamily="18" charset="0"/>
                <a:cs typeface="Times New Roman" panose="02020603050405020304" pitchFamily="18" charset="0"/>
              </a:rPr>
              <a:t>- Nhạc kịch, giao hưởng, </a:t>
            </a:r>
            <a:r>
              <a:rPr lang="en-US" sz="1800" b="1" dirty="0" err="1" smtClean="0">
                <a:solidFill>
                  <a:srgbClr val="002060"/>
                </a:solidFill>
                <a:latin typeface="Times New Roman" panose="02020603050405020304" pitchFamily="18" charset="0"/>
                <a:cs typeface="Times New Roman" panose="02020603050405020304" pitchFamily="18" charset="0"/>
              </a:rPr>
              <a:t>sonate</a:t>
            </a:r>
            <a:r>
              <a:rPr lang="en-US" sz="1800" b="1" dirty="0" smtClean="0">
                <a:solidFill>
                  <a:srgbClr val="002060"/>
                </a:solidFill>
                <a:latin typeface="Times New Roman" panose="02020603050405020304" pitchFamily="18" charset="0"/>
                <a:cs typeface="Times New Roman" panose="02020603050405020304" pitchFamily="18" charset="0"/>
              </a:rPr>
              <a:t>, …</a:t>
            </a: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13" name="Cloud Callout 12"/>
          <p:cNvSpPr/>
          <p:nvPr/>
        </p:nvSpPr>
        <p:spPr>
          <a:xfrm>
            <a:off x="4061995" y="4364648"/>
            <a:ext cx="3312651" cy="2092075"/>
          </a:xfrm>
          <a:prstGeom prst="cloudCallout">
            <a:avLst>
              <a:gd name="adj1" fmla="val -46930"/>
              <a:gd name="adj2" fmla="val 62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anose="02020603050405020304" pitchFamily="18" charset="0"/>
                <a:cs typeface="Times New Roman" panose="02020603050405020304" pitchFamily="18" charset="0"/>
              </a:rPr>
              <a:t>Giai điệu trong các tác phẩm của Mozart có tính chất như thế nào?</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11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1" nodeType="clickEffect">
                                  <p:stCondLst>
                                    <p:cond delay="0"/>
                                  </p:stCondLst>
                                  <p:childTnLst>
                                    <p:animEffect transition="out" filter="fade">
                                      <p:cBhvr>
                                        <p:cTn id="33" dur="1000"/>
                                        <p:tgtEl>
                                          <p:spTgt spid="10"/>
                                        </p:tgtEl>
                                      </p:cBhvr>
                                    </p:animEffect>
                                    <p:anim calcmode="lin" valueType="num">
                                      <p:cBhvr>
                                        <p:cTn id="34" dur="1000"/>
                                        <p:tgtEl>
                                          <p:spTgt spid="10"/>
                                        </p:tgtEl>
                                        <p:attrNameLst>
                                          <p:attrName>ppt_x</p:attrName>
                                        </p:attrNameLst>
                                      </p:cBhvr>
                                      <p:tavLst>
                                        <p:tav tm="0">
                                          <p:val>
                                            <p:strVal val="ppt_x"/>
                                          </p:val>
                                        </p:tav>
                                        <p:tav tm="100000">
                                          <p:val>
                                            <p:strVal val="ppt_x"/>
                                          </p:val>
                                        </p:tav>
                                      </p:tavLst>
                                    </p:anim>
                                    <p:anim calcmode="lin" valueType="num">
                                      <p:cBhvr>
                                        <p:cTn id="35" dur="1000"/>
                                        <p:tgtEl>
                                          <p:spTgt spid="10"/>
                                        </p:tgtEl>
                                        <p:attrNameLst>
                                          <p:attrName>ppt_y</p:attrName>
                                        </p:attrNameLst>
                                      </p:cBhvr>
                                      <p:tavLst>
                                        <p:tav tm="0">
                                          <p:val>
                                            <p:strVal val="ppt_y"/>
                                          </p:val>
                                        </p:tav>
                                        <p:tav tm="100000">
                                          <p:val>
                                            <p:strVal val="ppt_y+.1"/>
                                          </p:val>
                                        </p:tav>
                                      </p:tavLst>
                                    </p:anim>
                                    <p:set>
                                      <p:cBhvr>
                                        <p:cTn id="36" dur="1" fill="hold">
                                          <p:stCondLst>
                                            <p:cond delay="9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0" grpId="1" animBg="1"/>
      <p:bldP spid="12" grpId="0"/>
      <p:bldP spid="11" grpId="0"/>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3990" y="1985554"/>
            <a:ext cx="37098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Times New Roman" panose="02020603050405020304" pitchFamily="18" charset="0"/>
                <a:cs typeface="Times New Roman" panose="02020603050405020304" pitchFamily="18" charset="0"/>
              </a:rPr>
              <a:t>Trich</a:t>
            </a:r>
            <a:r>
              <a:rPr lang="en-US" dirty="0" smtClean="0">
                <a:solidFill>
                  <a:srgbClr val="FF0000"/>
                </a:solidFill>
                <a:latin typeface="Times New Roman" panose="02020603050405020304" pitchFamily="18" charset="0"/>
                <a:cs typeface="Times New Roman" panose="02020603050405020304" pitchFamily="18" charset="0"/>
              </a:rPr>
              <a:t> đoạn giao hưởng No40.</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662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skin133_235665"/>
          <p:cNvPicPr>
            <a:picLocks noChangeAspect="1" noChangeArrowheads="1"/>
          </p:cNvPicPr>
          <p:nvPr/>
        </p:nvPicPr>
        <p:blipFill>
          <a:blip r:embed="rId2">
            <a:extLst/>
          </a:blip>
          <a:srcRect/>
          <a:stretch>
            <a:fillRect/>
          </a:stretch>
        </p:blipFill>
        <p:spPr bwMode="auto">
          <a:xfrm>
            <a:off x="1" y="0"/>
            <a:ext cx="12191999" cy="685800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53640926-AAD7-44d8-BBD7-CCE9431645EC}">
              <a14:shadowObscured xmlns="" xmlns:a14="http://schemas.microsoft.com/office/drawing/2007/7/7/main" val="1"/>
            </a:ext>
          </a:extLst>
        </p:spPr>
      </p:pic>
      <p:sp>
        <p:nvSpPr>
          <p:cNvPr id="5" name="Content Placeholder 2"/>
          <p:cNvSpPr txBox="1">
            <a:spLocks/>
          </p:cNvSpPr>
          <p:nvPr/>
        </p:nvSpPr>
        <p:spPr>
          <a:xfrm>
            <a:off x="627018" y="992777"/>
            <a:ext cx="2442753" cy="4911634"/>
          </a:xfrm>
          <a:prstGeom prst="rect">
            <a:avLst/>
          </a:prstGeom>
          <a:solidFill>
            <a:schemeClr val="accent3">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C00000"/>
                </a:solidFill>
                <a:latin typeface="Times New Roman" panose="02020603050405020304" pitchFamily="18" charset="0"/>
                <a:cs typeface="Times New Roman" panose="02020603050405020304" pitchFamily="18" charset="0"/>
              </a:rPr>
              <a:t>Em hãy chọn các phương án phù hợp với tính chất giai điệu của trích đoạn bản giao hưởng 40?</a:t>
            </a:r>
          </a:p>
          <a:p>
            <a:pPr marL="0" indent="0">
              <a:buNone/>
            </a:pPr>
            <a:endParaRPr lang="en-US" sz="2000" b="1" dirty="0" smtClean="0">
              <a:solidFill>
                <a:srgbClr val="C00000"/>
              </a:solidFill>
              <a:latin typeface="Times New Roman" panose="02020603050405020304" pitchFamily="18" charset="0"/>
              <a:cs typeface="Times New Roman" panose="02020603050405020304" pitchFamily="18" charset="0"/>
            </a:endParaRPr>
          </a:p>
          <a:p>
            <a:pPr marL="0" indent="0">
              <a:buNone/>
            </a:pPr>
            <a:endParaRPr lang="en-US" sz="2000" b="1" dirty="0" smtClean="0">
              <a:solidFill>
                <a:srgbClr val="C00000"/>
              </a:solidFill>
              <a:latin typeface="Times New Roman" panose="02020603050405020304" pitchFamily="18" charset="0"/>
              <a:cs typeface="Times New Roman" panose="02020603050405020304" pitchFamily="18" charset="0"/>
            </a:endParaRP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3280953" y="2259874"/>
            <a:ext cx="5672548" cy="16459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Kiều diễm, trong sáng, bay bổng</a:t>
            </a:r>
            <a:r>
              <a:rPr lang="en-US" dirty="0" smtClean="0">
                <a:solidFill>
                  <a:srgbClr val="002060"/>
                </a:solidFill>
                <a:latin typeface="Times New Roman" panose="02020603050405020304" pitchFamily="18" charset="0"/>
                <a:ea typeface="Segoe UI Symbol" panose="020B0502040204020203" pitchFamily="34" charset="0"/>
                <a:cs typeface="Times New Roman" panose="02020603050405020304" pitchFamily="18" charset="0"/>
              </a:rPr>
              <a:t>.</a:t>
            </a:r>
            <a:endParaRPr lang="en-US" dirty="0" smtClean="0">
              <a:solidFill>
                <a:srgbClr val="002060"/>
              </a:solidFill>
              <a:latin typeface="Segoe UI Symbol" panose="020B0502040204020203" pitchFamily="34" charset="0"/>
              <a:ea typeface="Segoe UI Symbol" panose="020B0502040204020203" pitchFamily="34" charset="0"/>
              <a:cs typeface="Times New Roman" panose="02020603050405020304" pitchFamily="18" charset="0"/>
            </a:endParaRPr>
          </a:p>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Ảm đạm, buồn rầu.</a:t>
            </a:r>
            <a:endPar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endParaRPr>
          </a:p>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Nhí nhảnh, hài hước.</a:t>
            </a:r>
            <a:endParaRPr lang="en-US" dirty="0" smtClean="0">
              <a:solidFill>
                <a:srgbClr val="0070C0"/>
              </a:solidFill>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3280953" y="2259874"/>
            <a:ext cx="5672548" cy="16459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sym typeface="Wingdings 2" panose="05020102010507070707" pitchFamily="18" charset="2"/>
              </a:rPr>
              <a:t></a:t>
            </a: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Kiều diễm, trong sáng, bay bổng</a:t>
            </a:r>
            <a:r>
              <a:rPr lang="en-US" dirty="0" smtClean="0">
                <a:solidFill>
                  <a:srgbClr val="002060"/>
                </a:solidFill>
                <a:latin typeface="Times New Roman" panose="02020603050405020304" pitchFamily="18" charset="0"/>
                <a:ea typeface="Segoe UI Symbol" panose="020B0502040204020203" pitchFamily="34" charset="0"/>
                <a:cs typeface="Times New Roman" panose="02020603050405020304" pitchFamily="18" charset="0"/>
              </a:rPr>
              <a:t>.</a:t>
            </a:r>
            <a:endParaRPr lang="en-US" dirty="0" smtClean="0">
              <a:solidFill>
                <a:srgbClr val="002060"/>
              </a:solidFill>
              <a:latin typeface="Segoe UI Symbol" panose="020B0502040204020203" pitchFamily="34" charset="0"/>
              <a:ea typeface="Segoe UI Symbol" panose="020B0502040204020203" pitchFamily="34" charset="0"/>
              <a:cs typeface="Times New Roman" panose="02020603050405020304" pitchFamily="18" charset="0"/>
            </a:endParaRPr>
          </a:p>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sym typeface="Wingdings 2" panose="05020102010507070707" pitchFamily="18" charset="2"/>
              </a:rPr>
              <a:t>⬜</a:t>
            </a: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Ảm đạm, buồn rầu.</a:t>
            </a:r>
            <a:endPar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endParaRPr>
          </a:p>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sym typeface="Wingdings 2" panose="05020102010507070707" pitchFamily="18" charset="2"/>
              </a:rPr>
              <a:t></a:t>
            </a: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Nhí nhảnh, hài hước.</a:t>
            </a:r>
            <a:endParaRPr lang="en-US"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31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3990" y="1985554"/>
            <a:ext cx="37098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Times New Roman" panose="02020603050405020304" pitchFamily="18" charset="0"/>
                <a:cs typeface="Times New Roman" panose="02020603050405020304" pitchFamily="18" charset="0"/>
              </a:rPr>
              <a:t>Chương III </a:t>
            </a:r>
            <a:r>
              <a:rPr lang="en-US" dirty="0" err="1" smtClean="0">
                <a:solidFill>
                  <a:srgbClr val="FF0000"/>
                </a:solidFill>
                <a:latin typeface="Times New Roman" panose="02020603050405020304" pitchFamily="18" charset="0"/>
                <a:cs typeface="Times New Roman" panose="02020603050405020304" pitchFamily="18" charset="0"/>
              </a:rPr>
              <a:t>Sonate</a:t>
            </a:r>
            <a:r>
              <a:rPr lang="en-US" dirty="0" smtClean="0">
                <a:solidFill>
                  <a:srgbClr val="FF0000"/>
                </a:solidFill>
                <a:latin typeface="Times New Roman" panose="02020603050405020304" pitchFamily="18" charset="0"/>
                <a:cs typeface="Times New Roman" panose="02020603050405020304" pitchFamily="18" charset="0"/>
              </a:rPr>
              <a:t> No11.</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982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28950" y="49076"/>
            <a:ext cx="8334101" cy="1581058"/>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 </a:t>
            </a:r>
            <a:r>
              <a:rPr lang="vi-VN" sz="2400" b="1" dirty="0" smtClean="0">
                <a:solidFill>
                  <a:srgbClr val="0070C0"/>
                </a:solidFill>
                <a:latin typeface="Times New Roman" panose="02020603050405020304" pitchFamily="18" charset="0"/>
                <a:cs typeface="Times New Roman" panose="02020603050405020304" pitchFamily="18" charset="0"/>
              </a:rPr>
              <a:t>Tiết </a:t>
            </a:r>
            <a:r>
              <a:rPr lang="en-US" sz="2400" b="1" dirty="0" smtClean="0">
                <a:solidFill>
                  <a:srgbClr val="0070C0"/>
                </a:solidFill>
                <a:latin typeface="Times New Roman" panose="02020603050405020304" pitchFamily="18" charset="0"/>
                <a:cs typeface="Times New Roman" panose="02020603050405020304" pitchFamily="18" charset="0"/>
              </a:rPr>
              <a:t>20</a:t>
            </a:r>
            <a:r>
              <a:rPr lang="vi-VN" sz="2400" b="1" dirty="0" smtClean="0">
                <a:solidFill>
                  <a:srgbClr val="0070C0"/>
                </a:solidFill>
                <a:latin typeface="Times New Roman" panose="02020603050405020304" pitchFamily="18" charset="0"/>
                <a:cs typeface="Times New Roman" panose="02020603050405020304" pitchFamily="18" charset="0"/>
              </a:rPr>
              <a:t>: </a:t>
            </a:r>
            <a:endParaRPr lang="en-US" sz="2400" b="1" dirty="0" smtClean="0">
              <a:solidFill>
                <a:srgbClr val="0070C0"/>
              </a:solidFill>
              <a:latin typeface="Times New Roman" panose="02020603050405020304" pitchFamily="18" charset="0"/>
              <a:cs typeface="Times New Roman" panose="02020603050405020304" pitchFamily="18" charset="0"/>
            </a:endParaRPr>
          </a:p>
          <a:p>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rgbClr val="0070C0"/>
                </a:solidFill>
                <a:latin typeface="Times New Roman" panose="02020603050405020304" pitchFamily="18" charset="0"/>
                <a:cs typeface="Times New Roman" panose="02020603050405020304" pitchFamily="18" charset="0"/>
              </a:rPr>
              <a:t>ÔN TẬP </a:t>
            </a:r>
            <a:r>
              <a:rPr lang="en-US" sz="2400" b="1" dirty="0" smtClean="0">
                <a:solidFill>
                  <a:srgbClr val="0070C0"/>
                </a:solidFill>
                <a:latin typeface="Times New Roman" panose="02020603050405020304" pitchFamily="18" charset="0"/>
                <a:cs typeface="Times New Roman" panose="02020603050405020304" pitchFamily="18" charset="0"/>
              </a:rPr>
              <a:t>BÀI HÁT</a:t>
            </a:r>
            <a:r>
              <a:rPr lang="vi-VN"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TIẾNG CHUÔNG VÀ NGỌN CỜ</a:t>
            </a:r>
            <a:r>
              <a:rPr lang="vi-VN"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THƯỜNG THỨC ÂM NHẠC</a:t>
            </a:r>
            <a:r>
              <a:rPr lang="vi-VN" sz="2400" b="1" dirty="0" smtClean="0">
                <a:solidFill>
                  <a:srgbClr val="0070C0"/>
                </a:solidFill>
                <a:latin typeface="Times New Roman" panose="02020603050405020304" pitchFamily="18" charset="0"/>
                <a:cs typeface="Times New Roman" panose="02020603050405020304" pitchFamily="18" charset="0"/>
              </a:rPr>
              <a:t>: </a:t>
            </a:r>
            <a:endParaRPr lang="en-US" sz="2400" b="1" dirty="0" smtClean="0">
              <a:solidFill>
                <a:srgbClr val="0070C0"/>
              </a:solidFill>
              <a:latin typeface="Times New Roman" panose="02020603050405020304" pitchFamily="18" charset="0"/>
              <a:cs typeface="Times New Roman" panose="02020603050405020304" pitchFamily="18" charset="0"/>
            </a:endParaRPr>
          </a:p>
          <a:p>
            <a:r>
              <a:rPr lang="en-US" sz="2400" b="1" dirty="0" smtClean="0">
                <a:solidFill>
                  <a:srgbClr val="0070C0"/>
                </a:solidFill>
                <a:latin typeface="Times New Roman" panose="02020603050405020304" pitchFamily="18" charset="0"/>
                <a:cs typeface="Times New Roman" panose="02020603050405020304" pitchFamily="18" charset="0"/>
              </a:rPr>
              <a:t>                    - NHẠC SĨ WOLFGANG AMADEUS MOZART</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10" name="Picture 83" descr="FIREWRK8"/>
          <p:cNvPicPr>
            <a:picLocks noChangeAspect="1" noChangeArrowheads="1"/>
          </p:cNvPicPr>
          <p:nvPr/>
        </p:nvPicPr>
        <p:blipFill>
          <a:blip r:embed="rId2">
            <a:extLst/>
          </a:blip>
          <a:srcRect/>
          <a:stretch>
            <a:fillRect/>
          </a:stretch>
        </p:blipFill>
        <p:spPr bwMode="auto">
          <a:xfrm>
            <a:off x="10334898" y="0"/>
            <a:ext cx="1857102" cy="156976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pic>
        <p:nvPicPr>
          <p:cNvPr id="11" name="Picture 83" descr="FIREWRK8"/>
          <p:cNvPicPr>
            <a:picLocks noChangeAspect="1" noChangeArrowheads="1"/>
          </p:cNvPicPr>
          <p:nvPr/>
        </p:nvPicPr>
        <p:blipFill>
          <a:blip r:embed="rId2">
            <a:extLst/>
          </a:blip>
          <a:srcRect/>
          <a:stretch>
            <a:fillRect/>
          </a:stretch>
        </p:blipFill>
        <p:spPr bwMode="auto">
          <a:xfrm>
            <a:off x="44085" y="49076"/>
            <a:ext cx="1813018" cy="148481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12" name="Rectangle 2"/>
          <p:cNvSpPr>
            <a:spLocks noChangeArrowheads="1"/>
          </p:cNvSpPr>
          <p:nvPr/>
        </p:nvSpPr>
        <p:spPr bwMode="auto">
          <a:xfrm>
            <a:off x="1"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Content Placeholder 2"/>
          <p:cNvSpPr txBox="1">
            <a:spLocks/>
          </p:cNvSpPr>
          <p:nvPr/>
        </p:nvSpPr>
        <p:spPr>
          <a:xfrm>
            <a:off x="-1" y="1569765"/>
            <a:ext cx="5669281" cy="582295"/>
          </a:xfrm>
          <a:prstGeom prst="rect">
            <a:avLst/>
          </a:prstGeom>
          <a:solidFill>
            <a:schemeClr val="accent3">
              <a:lumMod val="20000"/>
              <a:lumOff val="8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solidFill>
                  <a:srgbClr val="C00000"/>
                </a:solidFill>
                <a:latin typeface="Times New Roman" panose="02020603050405020304" pitchFamily="18" charset="0"/>
                <a:cs typeface="Times New Roman" panose="02020603050405020304" pitchFamily="18" charset="0"/>
              </a:rPr>
              <a:t>   1. </a:t>
            </a:r>
            <a:r>
              <a:rPr lang="vi-VN" sz="2400" b="1" dirty="0" smtClean="0">
                <a:solidFill>
                  <a:srgbClr val="C00000"/>
                </a:solidFill>
                <a:latin typeface="Times New Roman" panose="02020603050405020304" pitchFamily="18" charset="0"/>
                <a:cs typeface="Times New Roman" panose="02020603050405020304" pitchFamily="18" charset="0"/>
              </a:rPr>
              <a:t>Ôn tập </a:t>
            </a:r>
            <a:r>
              <a:rPr lang="en-US" sz="2400" b="1" dirty="0" smtClean="0">
                <a:solidFill>
                  <a:srgbClr val="C00000"/>
                </a:solidFill>
                <a:latin typeface="Times New Roman" panose="02020603050405020304" pitchFamily="18" charset="0"/>
                <a:cs typeface="Times New Roman" panose="02020603050405020304" pitchFamily="18" charset="0"/>
              </a:rPr>
              <a:t>bài hát: Tiếng chuông và ngọn cờ</a:t>
            </a:r>
            <a:endParaRPr lang="vi-VN" sz="24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pic>
        <p:nvPicPr>
          <p:cNvPr id="1028" name="Picture 4" descr="Káº¿t quáº£ hÃ¬nh áº£nh cho hÃ¬nh áº£nh Äáº¹p vá» tháº¿ giá»i hÃ²a b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59" y="2187938"/>
            <a:ext cx="4393201" cy="45361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4480560" y="2152060"/>
            <a:ext cx="7711440" cy="4572000"/>
          </a:xfrm>
          <a:prstGeom prst="rect">
            <a:avLst/>
          </a:prstGeom>
        </p:spPr>
      </p:pic>
      <p:sp>
        <p:nvSpPr>
          <p:cNvPr id="13" name="Rectangle 6"/>
          <p:cNvSpPr>
            <a:spLocks noChangeArrowheads="1"/>
          </p:cNvSpPr>
          <p:nvPr/>
        </p:nvSpPr>
        <p:spPr bwMode="auto">
          <a:xfrm>
            <a:off x="87360" y="62003"/>
            <a:ext cx="12104639" cy="6795997"/>
          </a:xfrm>
          <a:prstGeom prst="rect">
            <a:avLst/>
          </a:prstGeom>
          <a:noFill/>
          <a:ln w="76200" algn="ctr">
            <a:pattFill prst="plaid">
              <a:fgClr>
                <a:srgbClr val="FF0000"/>
              </a:fgClr>
              <a:bgClr>
                <a:srgbClr val="FFFFFF"/>
              </a:bgClr>
            </a:pattFill>
            <a:miter lim="800000"/>
            <a:headEnd/>
            <a:tailEnd/>
          </a:ln>
          <a:effectLst/>
          <a:extLst>
            <a:ext uri="{909E8E84-426E-40DD-AFC4-6F175D3DCCD1}">
              <a14:hiddenFill xmlns:a14="http://schemas.microsoft.com/office/drawing/2010/main">
                <a:gradFill rotWithShape="0">
                  <a:gsLst>
                    <a:gs pos="0">
                      <a:schemeClr val="tx1"/>
                    </a:gs>
                    <a:gs pos="50000">
                      <a:srgbClr val="66FF33"/>
                    </a:gs>
                    <a:gs pos="100000">
                      <a:schemeClr val="tx1"/>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800" b="1">
              <a:solidFill>
                <a:srgbClr val="CC0000"/>
              </a:solidFill>
              <a:latin typeface="Times New Roman" pitchFamily="18" charset="0"/>
            </a:endParaRPr>
          </a:p>
        </p:txBody>
      </p:sp>
    </p:spTree>
    <p:extLst>
      <p:ext uri="{BB962C8B-B14F-4D97-AF65-F5344CB8AC3E}">
        <p14:creationId xmlns:p14="http://schemas.microsoft.com/office/powerpoint/2010/main" val="349857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skin133_235665"/>
          <p:cNvPicPr>
            <a:picLocks noChangeAspect="1" noChangeArrowheads="1"/>
          </p:cNvPicPr>
          <p:nvPr/>
        </p:nvPicPr>
        <p:blipFill>
          <a:blip r:embed="rId2">
            <a:extLst/>
          </a:blip>
          <a:srcRect/>
          <a:stretch>
            <a:fillRect/>
          </a:stretch>
        </p:blipFill>
        <p:spPr bwMode="auto">
          <a:xfrm>
            <a:off x="1" y="0"/>
            <a:ext cx="12191999" cy="685800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53640926-AAD7-44d8-BBD7-CCE9431645EC}">
              <a14:shadowObscured xmlns="" xmlns:a14="http://schemas.microsoft.com/office/drawing/2007/7/7/main" val="1"/>
            </a:ext>
          </a:extLst>
        </p:spPr>
      </p:pic>
      <p:sp>
        <p:nvSpPr>
          <p:cNvPr id="5" name="Content Placeholder 2"/>
          <p:cNvSpPr txBox="1">
            <a:spLocks/>
          </p:cNvSpPr>
          <p:nvPr/>
        </p:nvSpPr>
        <p:spPr>
          <a:xfrm>
            <a:off x="627018" y="992777"/>
            <a:ext cx="2442753" cy="4911634"/>
          </a:xfrm>
          <a:prstGeom prst="rect">
            <a:avLst/>
          </a:prstGeom>
          <a:solidFill>
            <a:schemeClr val="accent3">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C00000"/>
                </a:solidFill>
                <a:latin typeface="Times New Roman" panose="02020603050405020304" pitchFamily="18" charset="0"/>
                <a:cs typeface="Times New Roman" panose="02020603050405020304" pitchFamily="18" charset="0"/>
              </a:rPr>
              <a:t>Em hãy chọn phương án phù hợp với tính chất giai điệu của trích đoạn chương III </a:t>
            </a:r>
            <a:r>
              <a:rPr lang="en-US" sz="3200" b="1" dirty="0" err="1" smtClean="0">
                <a:solidFill>
                  <a:srgbClr val="C00000"/>
                </a:solidFill>
                <a:latin typeface="Times New Roman" panose="02020603050405020304" pitchFamily="18" charset="0"/>
                <a:cs typeface="Times New Roman" panose="02020603050405020304" pitchFamily="18" charset="0"/>
              </a:rPr>
              <a:t>sonate</a:t>
            </a:r>
            <a:r>
              <a:rPr lang="en-US" sz="3200" b="1" dirty="0" smtClean="0">
                <a:solidFill>
                  <a:srgbClr val="C00000"/>
                </a:solidFill>
                <a:latin typeface="Times New Roman" panose="02020603050405020304" pitchFamily="18" charset="0"/>
                <a:cs typeface="Times New Roman" panose="02020603050405020304" pitchFamily="18" charset="0"/>
              </a:rPr>
              <a:t> 11?</a:t>
            </a:r>
          </a:p>
          <a:p>
            <a:pPr marL="0" indent="0">
              <a:buNone/>
            </a:pPr>
            <a:endParaRPr lang="en-US" sz="2000" b="1" dirty="0" smtClean="0">
              <a:solidFill>
                <a:srgbClr val="C00000"/>
              </a:solidFill>
              <a:latin typeface="Times New Roman" panose="02020603050405020304" pitchFamily="18" charset="0"/>
              <a:cs typeface="Times New Roman" panose="02020603050405020304" pitchFamily="18" charset="0"/>
            </a:endParaRPr>
          </a:p>
          <a:p>
            <a:pPr marL="0" indent="0">
              <a:buNone/>
            </a:pPr>
            <a:endParaRPr lang="en-US" sz="2000" b="1" dirty="0" smtClean="0">
              <a:solidFill>
                <a:srgbClr val="C00000"/>
              </a:solidFill>
              <a:latin typeface="Times New Roman" panose="02020603050405020304" pitchFamily="18" charset="0"/>
              <a:cs typeface="Times New Roman" panose="02020603050405020304" pitchFamily="18" charset="0"/>
            </a:endParaRP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3280953" y="2259874"/>
            <a:ext cx="5672548" cy="16459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Mạnh mẽ, hào hùng</a:t>
            </a:r>
            <a:r>
              <a:rPr lang="en-US" dirty="0" smtClean="0">
                <a:solidFill>
                  <a:srgbClr val="002060"/>
                </a:solidFill>
                <a:latin typeface="Times New Roman" panose="02020603050405020304" pitchFamily="18" charset="0"/>
                <a:ea typeface="Segoe UI Symbol" panose="020B0502040204020203" pitchFamily="34" charset="0"/>
                <a:cs typeface="Times New Roman" panose="02020603050405020304" pitchFamily="18" charset="0"/>
              </a:rPr>
              <a:t>.</a:t>
            </a:r>
            <a:endParaRPr lang="en-US" dirty="0" smtClean="0">
              <a:solidFill>
                <a:srgbClr val="002060"/>
              </a:solidFill>
              <a:latin typeface="Segoe UI Symbol" panose="020B0502040204020203" pitchFamily="34" charset="0"/>
              <a:ea typeface="Segoe UI Symbol" panose="020B0502040204020203" pitchFamily="34" charset="0"/>
              <a:cs typeface="Times New Roman" panose="02020603050405020304" pitchFamily="18" charset="0"/>
            </a:endParaRPr>
          </a:p>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Tha thiết, bay bổng.</a:t>
            </a:r>
            <a:endPar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endParaRPr>
          </a:p>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Vui tươi, trong sáng.</a:t>
            </a:r>
            <a:endParaRPr lang="en-US" dirty="0" smtClean="0">
              <a:solidFill>
                <a:srgbClr val="0070C0"/>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3280953" y="2259874"/>
            <a:ext cx="5672548" cy="16459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sym typeface="Wingdings 2" panose="05020102010507070707" pitchFamily="18" charset="2"/>
              </a:rPr>
              <a:t>⬜</a:t>
            </a: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Mạnh mẽ, hào hùng</a:t>
            </a:r>
            <a:r>
              <a:rPr lang="en-US" dirty="0" smtClean="0">
                <a:solidFill>
                  <a:srgbClr val="002060"/>
                </a:solidFill>
                <a:latin typeface="Times New Roman" panose="02020603050405020304" pitchFamily="18" charset="0"/>
                <a:ea typeface="Segoe UI Symbol" panose="020B0502040204020203" pitchFamily="34" charset="0"/>
                <a:cs typeface="Times New Roman" panose="02020603050405020304" pitchFamily="18" charset="0"/>
              </a:rPr>
              <a:t>.</a:t>
            </a:r>
            <a:endParaRPr lang="en-US" dirty="0" smtClean="0">
              <a:solidFill>
                <a:srgbClr val="002060"/>
              </a:solidFill>
              <a:latin typeface="Segoe UI Symbol" panose="020B0502040204020203" pitchFamily="34" charset="0"/>
              <a:ea typeface="Segoe UI Symbol" panose="020B0502040204020203" pitchFamily="34" charset="0"/>
              <a:cs typeface="Times New Roman" panose="02020603050405020304" pitchFamily="18" charset="0"/>
            </a:endParaRPr>
          </a:p>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sym typeface="Wingdings 2" panose="05020102010507070707" pitchFamily="18" charset="2"/>
              </a:rPr>
              <a:t>⬜</a:t>
            </a: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Tha thiết, bay bổng.</a:t>
            </a:r>
            <a:endPar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endParaRPr>
          </a:p>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sym typeface="Wingdings 2" panose="05020102010507070707" pitchFamily="18" charset="2"/>
              </a:rPr>
              <a:t></a:t>
            </a: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Vui tươi, trong sáng.</a:t>
            </a:r>
            <a:endParaRPr lang="en-US"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84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153990" y="1985554"/>
            <a:ext cx="37098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Times New Roman" panose="02020603050405020304" pitchFamily="18" charset="0"/>
                <a:cs typeface="Times New Roman" panose="02020603050405020304" pitchFamily="18" charset="0"/>
              </a:rPr>
              <a:t>Sêrenate</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64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skin133_235665"/>
          <p:cNvPicPr>
            <a:picLocks noChangeAspect="1" noChangeArrowheads="1"/>
          </p:cNvPicPr>
          <p:nvPr/>
        </p:nvPicPr>
        <p:blipFill>
          <a:blip r:embed="rId2">
            <a:extLst/>
          </a:blip>
          <a:srcRect/>
          <a:stretch>
            <a:fillRect/>
          </a:stretch>
        </p:blipFill>
        <p:spPr bwMode="auto">
          <a:xfrm>
            <a:off x="21227" y="0"/>
            <a:ext cx="12191999" cy="685800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53640926-AAD7-44d8-BBD7-CCE9431645EC}">
              <a14:shadowObscured xmlns="" xmlns:a14="http://schemas.microsoft.com/office/drawing/2007/7/7/main" val="1"/>
            </a:ext>
          </a:extLst>
        </p:spPr>
      </p:pic>
      <p:sp>
        <p:nvSpPr>
          <p:cNvPr id="5" name="Content Placeholder 2"/>
          <p:cNvSpPr txBox="1">
            <a:spLocks/>
          </p:cNvSpPr>
          <p:nvPr/>
        </p:nvSpPr>
        <p:spPr>
          <a:xfrm>
            <a:off x="627018" y="992777"/>
            <a:ext cx="2442753" cy="4911634"/>
          </a:xfrm>
          <a:prstGeom prst="rect">
            <a:avLst/>
          </a:prstGeom>
          <a:solidFill>
            <a:schemeClr val="accent3">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C00000"/>
                </a:solidFill>
                <a:latin typeface="Times New Roman" panose="02020603050405020304" pitchFamily="18" charset="0"/>
                <a:cs typeface="Times New Roman" panose="02020603050405020304" pitchFamily="18" charset="0"/>
              </a:rPr>
              <a:t>Em hãy chọn các phương án phù hợp với tính chất giai điệu của trích đoạn Serenade Son trưởng?</a:t>
            </a:r>
          </a:p>
          <a:p>
            <a:pPr marL="0" indent="0">
              <a:buNone/>
            </a:pPr>
            <a:endParaRPr lang="en-US" sz="2000" b="1" dirty="0" smtClean="0">
              <a:solidFill>
                <a:srgbClr val="C00000"/>
              </a:solidFill>
              <a:latin typeface="Times New Roman" panose="02020603050405020304" pitchFamily="18" charset="0"/>
              <a:cs typeface="Times New Roman" panose="02020603050405020304" pitchFamily="18" charset="0"/>
            </a:endParaRPr>
          </a:p>
          <a:p>
            <a:pPr marL="0" indent="0">
              <a:buNone/>
            </a:pPr>
            <a:endParaRPr lang="en-US" sz="2000" b="1" dirty="0" smtClean="0">
              <a:solidFill>
                <a:srgbClr val="C00000"/>
              </a:solidFill>
              <a:latin typeface="Times New Roman" panose="02020603050405020304" pitchFamily="18" charset="0"/>
              <a:cs typeface="Times New Roman" panose="02020603050405020304" pitchFamily="18" charset="0"/>
            </a:endParaRP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3280953" y="2259874"/>
            <a:ext cx="5672548" cy="16459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sym typeface="Wingdings 2" panose="05020102010507070707" pitchFamily="18" charset="2"/>
              </a:rPr>
              <a:t>⬜</a:t>
            </a: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Mạnh mẽ, hào hùng</a:t>
            </a:r>
            <a:r>
              <a:rPr lang="en-US" dirty="0" smtClean="0">
                <a:solidFill>
                  <a:srgbClr val="002060"/>
                </a:solidFill>
                <a:latin typeface="Times New Roman" panose="02020603050405020304" pitchFamily="18" charset="0"/>
                <a:ea typeface="Segoe UI Symbol" panose="020B0502040204020203" pitchFamily="34" charset="0"/>
                <a:cs typeface="Times New Roman" panose="02020603050405020304" pitchFamily="18" charset="0"/>
              </a:rPr>
              <a:t>.</a:t>
            </a:r>
            <a:endParaRPr lang="en-US" dirty="0" smtClean="0">
              <a:solidFill>
                <a:srgbClr val="002060"/>
              </a:solidFill>
              <a:latin typeface="Segoe UI Symbol" panose="020B0502040204020203" pitchFamily="34" charset="0"/>
              <a:ea typeface="Segoe UI Symbol" panose="020B0502040204020203" pitchFamily="34" charset="0"/>
              <a:cs typeface="Times New Roman" panose="02020603050405020304" pitchFamily="18" charset="0"/>
            </a:endParaRPr>
          </a:p>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sym typeface="Wingdings 2" panose="05020102010507070707" pitchFamily="18" charset="2"/>
              </a:rPr>
              <a:t>⬜</a:t>
            </a: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Trong sáng, bay bổng.</a:t>
            </a:r>
            <a:endPar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endParaRPr>
          </a:p>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sym typeface="Wingdings 2" panose="05020102010507070707" pitchFamily="18" charset="2"/>
              </a:rPr>
              <a:t>⬜</a:t>
            </a: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Tha thiết, dịu dàng.</a:t>
            </a:r>
            <a:endParaRPr lang="en-US" dirty="0" smtClean="0">
              <a:solidFill>
                <a:srgbClr val="0070C0"/>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3280953" y="2259874"/>
            <a:ext cx="5672548" cy="16459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sym typeface="Wingdings 2" panose="05020102010507070707" pitchFamily="18" charset="2"/>
              </a:rPr>
              <a:t>⬜</a:t>
            </a: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Mạnh mẽ, hào hùng</a:t>
            </a:r>
            <a:r>
              <a:rPr lang="en-US" dirty="0" smtClean="0">
                <a:solidFill>
                  <a:srgbClr val="002060"/>
                </a:solidFill>
                <a:latin typeface="Times New Roman" panose="02020603050405020304" pitchFamily="18" charset="0"/>
                <a:ea typeface="Segoe UI Symbol" panose="020B0502040204020203" pitchFamily="34" charset="0"/>
                <a:cs typeface="Times New Roman" panose="02020603050405020304" pitchFamily="18" charset="0"/>
              </a:rPr>
              <a:t>.</a:t>
            </a:r>
            <a:endParaRPr lang="en-US" dirty="0" smtClean="0">
              <a:solidFill>
                <a:srgbClr val="002060"/>
              </a:solidFill>
              <a:latin typeface="Segoe UI Symbol" panose="020B0502040204020203" pitchFamily="34" charset="0"/>
              <a:ea typeface="Segoe UI Symbol" panose="020B0502040204020203" pitchFamily="34" charset="0"/>
              <a:cs typeface="Times New Roman" panose="02020603050405020304" pitchFamily="18" charset="0"/>
            </a:endParaRPr>
          </a:p>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sym typeface="Wingdings 2" panose="05020102010507070707" pitchFamily="18" charset="2"/>
              </a:rPr>
              <a:t></a:t>
            </a: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Trong sáng, bay bổng.</a:t>
            </a:r>
            <a:endPar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endParaRPr>
          </a:p>
          <a:p>
            <a:pPr marL="0" indent="0">
              <a:buNone/>
            </a:pP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sym typeface="Wingdings 2" panose="05020102010507070707" pitchFamily="18" charset="2"/>
              </a:rPr>
              <a:t></a:t>
            </a:r>
            <a:r>
              <a:rPr lang="en-US" dirty="0" smtClean="0">
                <a:solidFill>
                  <a:srgbClr val="0070C0"/>
                </a:solidFill>
                <a:latin typeface="Segoe UI Symbol" panose="020B0502040204020203" pitchFamily="34" charset="0"/>
                <a:ea typeface="Segoe UI Symbol" panose="020B0502040204020203" pitchFamily="34" charset="0"/>
                <a:cs typeface="Times New Roman" panose="02020603050405020304" pitchFamily="18" charset="0"/>
              </a:rPr>
              <a:t> </a:t>
            </a:r>
            <a:r>
              <a:rPr lang="en-US" dirty="0" smtClean="0">
                <a:solidFill>
                  <a:srgbClr val="0070C0"/>
                </a:solidFill>
                <a:latin typeface="Times New Roman" panose="02020603050405020304" pitchFamily="18" charset="0"/>
                <a:ea typeface="Segoe UI Symbol" panose="020B0502040204020203" pitchFamily="34" charset="0"/>
                <a:cs typeface="Times New Roman" panose="02020603050405020304" pitchFamily="18" charset="0"/>
              </a:rPr>
              <a:t>Tha thiết, dịu dàng.</a:t>
            </a:r>
            <a:endParaRPr lang="en-US"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78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153990" y="1985554"/>
            <a:ext cx="37098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Times New Roman" panose="02020603050405020304" pitchFamily="18" charset="0"/>
                <a:cs typeface="Times New Roman" panose="02020603050405020304" pitchFamily="18" charset="0"/>
              </a:rPr>
              <a:t>Trích đoạn nhạc kịch Cây sáo thần.</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4940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p:nvPr/>
        </p:nvSpPr>
        <p:spPr>
          <a:xfrm>
            <a:off x="2997926" y="2031207"/>
            <a:ext cx="4101737" cy="2346370"/>
          </a:xfrm>
          <a:prstGeom prst="cloudCallout">
            <a:avLst>
              <a:gd name="adj1" fmla="val -76759"/>
              <a:gd name="adj2" fmla="val 8665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70C0"/>
                </a:solidFill>
                <a:latin typeface="Times New Roman" panose="02020603050405020304" pitchFamily="18" charset="0"/>
                <a:cs typeface="Times New Roman" panose="02020603050405020304" pitchFamily="18" charset="0"/>
              </a:rPr>
              <a:t>Hãy nêu cảm nhận của em sau khi học bài về nhạc sĩ Mozart?</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1653539" y="1144587"/>
            <a:ext cx="6510748" cy="39499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2400" dirty="0" smtClean="0">
                <a:solidFill>
                  <a:srgbClr val="FF0000"/>
                </a:solidFill>
                <a:latin typeface="Times New Roman" panose="02020603050405020304" pitchFamily="18" charset="0"/>
                <a:cs typeface="Times New Roman" panose="02020603050405020304" pitchFamily="18" charset="0"/>
              </a:rPr>
              <a:t>Mozart là một thiên tài âm nhạc nước Áo – là 1 hiện tượng hiếm có trong lịch sử âm nhạc Thế giới.</a:t>
            </a:r>
          </a:p>
          <a:p>
            <a:pPr>
              <a:buFontTx/>
              <a:buChar char="-"/>
            </a:pPr>
            <a:r>
              <a:rPr lang="en-US" sz="2400" dirty="0" smtClean="0">
                <a:solidFill>
                  <a:srgbClr val="FF0000"/>
                </a:solidFill>
                <a:latin typeface="Times New Roman" panose="02020603050405020304" pitchFamily="18" charset="0"/>
                <a:cs typeface="Times New Roman" panose="02020603050405020304" pitchFamily="18" charset="0"/>
              </a:rPr>
              <a:t>Tính chất âm nhạc trong các tác phẩm của Mozart luôn trong sáng, tươi vui, lạc quan và rất tinh tế.</a:t>
            </a:r>
          </a:p>
          <a:p>
            <a:pPr>
              <a:buFontTx/>
              <a:buChar char="-"/>
            </a:pPr>
            <a:r>
              <a:rPr lang="en-US" sz="2400" dirty="0" smtClean="0">
                <a:solidFill>
                  <a:srgbClr val="FF0000"/>
                </a:solidFill>
                <a:latin typeface="Times New Roman" panose="02020603050405020304" pitchFamily="18" charset="0"/>
                <a:cs typeface="Times New Roman" panose="02020603050405020304" pitchFamily="18" charset="0"/>
              </a:rPr>
              <a:t>Các lĩnh vực sáng tác nổi bật: Nhạc kịch, giao hưởng, </a:t>
            </a:r>
            <a:r>
              <a:rPr lang="en-US" sz="2400" dirty="0" err="1" smtClean="0">
                <a:solidFill>
                  <a:srgbClr val="FF0000"/>
                </a:solidFill>
                <a:latin typeface="Times New Roman" panose="02020603050405020304" pitchFamily="18" charset="0"/>
                <a:cs typeface="Times New Roman" panose="02020603050405020304" pitchFamily="18" charset="0"/>
              </a:rPr>
              <a:t>sonate</a:t>
            </a:r>
            <a:r>
              <a:rPr lang="en-US" sz="2400" dirty="0" smtClean="0">
                <a:solidFill>
                  <a:srgbClr val="FF0000"/>
                </a:solidFill>
                <a:latin typeface="Times New Roman" panose="02020603050405020304" pitchFamily="18" charset="0"/>
                <a:cs typeface="Times New Roman" panose="02020603050405020304" pitchFamily="18" charset="0"/>
              </a:rPr>
              <a:t>..</a:t>
            </a:r>
          </a:p>
          <a:p>
            <a:pPr>
              <a:buFontTx/>
              <a:buChar char="-"/>
            </a:pPr>
            <a:r>
              <a:rPr lang="en-US" sz="2400" dirty="0" smtClean="0">
                <a:solidFill>
                  <a:srgbClr val="FF0000"/>
                </a:solidFill>
                <a:latin typeface="Times New Roman" panose="02020603050405020304" pitchFamily="18" charset="0"/>
                <a:cs typeface="Times New Roman" panose="02020603050405020304" pitchFamily="18" charset="0"/>
              </a:rPr>
              <a:t>Là 1 nhạc sĩ có nhiều công lao với lịch sử âm nhạc thế giới bởi tài năng và sự lao động nghệ thuật không ngừng nghỉ.</a:t>
            </a:r>
          </a:p>
        </p:txBody>
      </p:sp>
    </p:spTree>
    <p:extLst>
      <p:ext uri="{BB962C8B-B14F-4D97-AF65-F5344CB8AC3E}">
        <p14:creationId xmlns:p14="http://schemas.microsoft.com/office/powerpoint/2010/main" val="28893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566907829"/>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6187" name="Bitmap Image" r:id="rId3" imgW="7373379" imgH="10352381" progId="Paint.Picture">
                  <p:embed/>
                </p:oleObj>
              </mc:Choice>
              <mc:Fallback>
                <p:oleObj name="Bitmap Image" r:id="rId3" imgW="7373379" imgH="10352381" progId="Paint.Picture">
                  <p:embed/>
                  <p:pic>
                    <p:nvPicPr>
                      <p:cNvPr id="9" name="Object 3"/>
                      <p:cNvPicPr>
                        <a:picLocks noChangeAspect="1" noChangeArrowheads="1"/>
                      </p:cNvPicPr>
                      <p:nvPr/>
                    </p:nvPicPr>
                    <p:blipFill>
                      <a:blip r:embed="rId4">
                        <a:extLst/>
                      </a:blip>
                      <a:srcRect/>
                      <a:stretch>
                        <a:fillRect/>
                      </a:stretch>
                    </p:blipFill>
                    <p:spPr bwMode="auto">
                      <a:xfrm>
                        <a:off x="0" y="0"/>
                        <a:ext cx="12192000" cy="6858000"/>
                      </a:xfrm>
                      <a:prstGeom prst="rect">
                        <a:avLst/>
                      </a:prstGeom>
                      <a:extLst>
                        <a:ext uri="{909E8E84-426E-40dd-AFC4-6F175D3DCCD1}">
                          <a14:hiddenFill xmlns:a14="http://schemas.microsoft.com/office/drawing/2007/7/7/main" xmlns="">
                            <a:solidFill>
                              <a:srgbClr val="FFFFFF" mc:Ignorable=""/>
                            </a:solidFill>
                          </a14:hiddenFill>
                        </a:ext>
                        <a:ext uri="{91240B29-F687-4f45-9708-019B960494DF}">
                          <a14:hiddenLine xmlns:a14="http://schemas.microsoft.com/office/drawing/2007/7/7/main" xmlns="" w="9525">
                            <a:solidFill>
                              <a:srgbClr val="000000" mc:Ignorable=""/>
                            </a:solidFill>
                            <a:miter lim="800000"/>
                            <a:headEnd/>
                            <a:tailEnd/>
                          </a14:hiddenLine>
                        </a:ext>
                        <a:ext uri="{AF507438-7753-43e0-B8FC-AC1667EBCBE1}">
                          <a14:hiddenEffects xmlns:a14="http://schemas.microsoft.com/office/drawing/2007/7/7/main" xmlns="">
                            <a:effectLst>
                              <a:outerShdw blurRad="63500" dist="35921" dir="2700000" algn="ctr" rotWithShape="0">
                                <a:srgbClr val="808080" mc:Ignorable=""/>
                              </a:outerShdw>
                            </a:effectLst>
                          </a14:hiddenEffects>
                        </a:ext>
                      </a:extLst>
                    </p:spPr>
                  </p:pic>
                </p:oleObj>
              </mc:Fallback>
            </mc:AlternateContent>
          </a:graphicData>
        </a:graphic>
      </p:graphicFrame>
      <p:sp>
        <p:nvSpPr>
          <p:cNvPr id="5" name="Content Placeholder 2"/>
          <p:cNvSpPr txBox="1">
            <a:spLocks/>
          </p:cNvSpPr>
          <p:nvPr/>
        </p:nvSpPr>
        <p:spPr>
          <a:xfrm>
            <a:off x="3568700" y="685800"/>
            <a:ext cx="5067300" cy="85090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C00000"/>
                </a:solidFill>
                <a:latin typeface="Times New Roman" panose="02020603050405020304" pitchFamily="18" charset="0"/>
                <a:cs typeface="Times New Roman" panose="02020603050405020304" pitchFamily="18" charset="0"/>
              </a:rPr>
              <a:t>  HƯỚNG DẪN HỌC BÀI</a:t>
            </a:r>
            <a:endParaRPr lang="vi-VN" sz="32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3200" b="1" dirty="0">
              <a:solidFill>
                <a:srgbClr val="C0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2159000" y="1362008"/>
            <a:ext cx="8166100" cy="378149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en-US" sz="3200" b="1" dirty="0" smtClean="0">
                <a:solidFill>
                  <a:srgbClr val="1EA842"/>
                </a:solidFill>
                <a:latin typeface="Times New Roman" panose="02020603050405020304" pitchFamily="18" charset="0"/>
                <a:cs typeface="Times New Roman" panose="02020603050405020304" pitchFamily="18" charset="0"/>
              </a:rPr>
              <a:t>Tập thể hiện thuần thục bài hát Tiếng chuông và ngọn cờ, kết hợp với vận động hoặc vỗ thay theo âm hình tiết tấu trong SGK.</a:t>
            </a:r>
          </a:p>
          <a:p>
            <a:pPr algn="just">
              <a:buFontTx/>
              <a:buChar char="-"/>
            </a:pPr>
            <a:r>
              <a:rPr lang="en-US" sz="3200" b="1" dirty="0" smtClean="0">
                <a:solidFill>
                  <a:srgbClr val="1EA842"/>
                </a:solidFill>
                <a:latin typeface="Times New Roman" panose="02020603050405020304" pitchFamily="18" charset="0"/>
                <a:cs typeface="Times New Roman" panose="02020603050405020304" pitchFamily="18" charset="0"/>
              </a:rPr>
              <a:t>Học thuộc nội dung thường thức âm nhạc, sưu tầm một số câu chuyện về Mozart.</a:t>
            </a:r>
          </a:p>
          <a:p>
            <a:pPr algn="just">
              <a:buFontTx/>
              <a:buChar char="-"/>
            </a:pPr>
            <a:r>
              <a:rPr lang="en-US" sz="3200" b="1" dirty="0" smtClean="0">
                <a:solidFill>
                  <a:srgbClr val="1EA842"/>
                </a:solidFill>
                <a:latin typeface="Times New Roman" panose="02020603050405020304" pitchFamily="18" charset="0"/>
                <a:cs typeface="Times New Roman" panose="02020603050405020304" pitchFamily="18" charset="0"/>
              </a:rPr>
              <a:t>Tìm hiểu trước nội dung, lời ca bài hát Mưa rơi, dân ca Xá.</a:t>
            </a:r>
          </a:p>
          <a:p>
            <a:pPr algn="just">
              <a:buFontTx/>
              <a:buChar char="-"/>
            </a:pPr>
            <a:endParaRPr lang="en-US" dirty="0" smtClean="0">
              <a:solidFill>
                <a:srgbClr val="1EA84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005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Káº¿t quáº£ hÃ¬nh áº£nh cho HÃ¬nh áº£nh Äáº¹p vá» mÃ¹a xu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25"/>
            <a:ext cx="12192000" cy="68933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54135" y="230188"/>
            <a:ext cx="828374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rgbClr val="FF0000"/>
                </a:solidFill>
                <a:effectLst>
                  <a:outerShdw dist="38100" dir="2700000" algn="bl" rotWithShape="0">
                    <a:schemeClr val="accent5"/>
                  </a:outerShdw>
                </a:effectLst>
              </a:rPr>
              <a:t>Giờ học đến đây là kết thúc!</a:t>
            </a:r>
            <a:endParaRPr lang="en-US" sz="5400" b="1" cap="none" spc="0" dirty="0">
              <a:ln w="13462">
                <a:solidFill>
                  <a:schemeClr val="bg1"/>
                </a:solidFill>
                <a:prstDash val="solid"/>
              </a:ln>
              <a:solidFill>
                <a:srgbClr val="FF0000"/>
              </a:solidFill>
              <a:effectLst>
                <a:outerShdw dist="38100" dir="2700000" algn="bl" rotWithShape="0">
                  <a:schemeClr val="accent5"/>
                </a:outerShdw>
              </a:effectLst>
            </a:endParaRPr>
          </a:p>
        </p:txBody>
      </p:sp>
      <p:sp>
        <p:nvSpPr>
          <p:cNvPr id="6" name="Rectangle 5"/>
          <p:cNvSpPr/>
          <p:nvPr/>
        </p:nvSpPr>
        <p:spPr>
          <a:xfrm>
            <a:off x="-202796" y="1423531"/>
            <a:ext cx="12597616"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bg1">
                    <a:lumMod val="95000"/>
                  </a:schemeClr>
                </a:solidFill>
                <a:effectLst>
                  <a:outerShdw dist="38100" dir="2700000" algn="bl" rotWithShape="0">
                    <a:schemeClr val="accent5"/>
                  </a:outerShdw>
                </a:effectLst>
              </a:rPr>
              <a:t>Chân thành cảm ơn quý thầy, cô và các em!</a:t>
            </a:r>
            <a:endParaRPr lang="en-US" sz="5400" b="1" cap="none" spc="0" dirty="0">
              <a:ln w="13462">
                <a:solidFill>
                  <a:schemeClr val="bg1"/>
                </a:solidFill>
                <a:prstDash val="solid"/>
              </a:ln>
              <a:solidFill>
                <a:schemeClr val="bg1">
                  <a:lumMod val="9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867615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12192000" cy="6858000"/>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
        <p:nvSpPr>
          <p:cNvPr id="8" name="Content Placeholder 2"/>
          <p:cNvSpPr txBox="1">
            <a:spLocks/>
          </p:cNvSpPr>
          <p:nvPr/>
        </p:nvSpPr>
        <p:spPr>
          <a:xfrm>
            <a:off x="722811" y="1995794"/>
            <a:ext cx="7232470" cy="4603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vi-VN" sz="2000" b="1" dirty="0" smtClean="0">
                <a:solidFill>
                  <a:srgbClr val="C00000"/>
                </a:solidFill>
                <a:latin typeface="Times New Roman" panose="02020603050405020304" pitchFamily="18" charset="0"/>
                <a:cs typeface="Times New Roman" panose="02020603050405020304" pitchFamily="18" charset="0"/>
              </a:rPr>
              <a:t>Ôn tập </a:t>
            </a:r>
            <a:r>
              <a:rPr lang="en-US" sz="2000" b="1" dirty="0" smtClean="0">
                <a:solidFill>
                  <a:srgbClr val="C00000"/>
                </a:solidFill>
                <a:latin typeface="Times New Roman" panose="02020603050405020304" pitchFamily="18" charset="0"/>
                <a:cs typeface="Times New Roman" panose="02020603050405020304" pitchFamily="18" charset="0"/>
              </a:rPr>
              <a:t>bài hát: Tiếng chuông và ngọn cờ</a:t>
            </a: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840377" y="2478224"/>
            <a:ext cx="4298576" cy="4603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solidFill>
                  <a:srgbClr val="C00000"/>
                </a:solidFill>
                <a:latin typeface="Times New Roman" panose="02020603050405020304" pitchFamily="18" charset="0"/>
                <a:cs typeface="Times New Roman" panose="02020603050405020304" pitchFamily="18" charset="0"/>
              </a:rPr>
              <a:t>Luyện thanh.</a:t>
            </a: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320834" y="2948781"/>
            <a:ext cx="7550332" cy="1742803"/>
          </a:xfrm>
          <a:prstGeom prst="rect">
            <a:avLst/>
          </a:prstGeom>
        </p:spPr>
      </p:pic>
      <p:sp>
        <p:nvSpPr>
          <p:cNvPr id="10" name="Title 1"/>
          <p:cNvSpPr txBox="1">
            <a:spLocks/>
          </p:cNvSpPr>
          <p:nvPr/>
        </p:nvSpPr>
        <p:spPr>
          <a:xfrm>
            <a:off x="1928949" y="414736"/>
            <a:ext cx="8334101" cy="1581058"/>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 </a:t>
            </a:r>
            <a:r>
              <a:rPr lang="vi-VN" sz="2400" b="1" dirty="0" smtClean="0">
                <a:solidFill>
                  <a:srgbClr val="0070C0"/>
                </a:solidFill>
                <a:latin typeface="Times New Roman" panose="02020603050405020304" pitchFamily="18" charset="0"/>
                <a:cs typeface="Times New Roman" panose="02020603050405020304" pitchFamily="18" charset="0"/>
              </a:rPr>
              <a:t>Tiết </a:t>
            </a:r>
            <a:r>
              <a:rPr lang="en-US" sz="2400" b="1" dirty="0" smtClean="0">
                <a:solidFill>
                  <a:srgbClr val="0070C0"/>
                </a:solidFill>
                <a:latin typeface="Times New Roman" panose="02020603050405020304" pitchFamily="18" charset="0"/>
                <a:cs typeface="Times New Roman" panose="02020603050405020304" pitchFamily="18" charset="0"/>
              </a:rPr>
              <a:t>20</a:t>
            </a:r>
            <a:r>
              <a:rPr lang="vi-VN" sz="2400" b="1" dirty="0" smtClean="0">
                <a:solidFill>
                  <a:srgbClr val="0070C0"/>
                </a:solidFill>
                <a:latin typeface="Times New Roman" panose="02020603050405020304" pitchFamily="18" charset="0"/>
                <a:cs typeface="Times New Roman" panose="02020603050405020304" pitchFamily="18" charset="0"/>
              </a:rPr>
              <a:t>: </a:t>
            </a:r>
            <a:endParaRPr lang="en-US" sz="2400" b="1" dirty="0" smtClean="0">
              <a:solidFill>
                <a:srgbClr val="0070C0"/>
              </a:solidFill>
              <a:latin typeface="Times New Roman" panose="02020603050405020304" pitchFamily="18" charset="0"/>
              <a:cs typeface="Times New Roman" panose="02020603050405020304" pitchFamily="18" charset="0"/>
            </a:endParaRPr>
          </a:p>
          <a:p>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rgbClr val="0070C0"/>
                </a:solidFill>
                <a:latin typeface="Times New Roman" panose="02020603050405020304" pitchFamily="18" charset="0"/>
                <a:cs typeface="Times New Roman" panose="02020603050405020304" pitchFamily="18" charset="0"/>
              </a:rPr>
              <a:t>ÔN TẬP </a:t>
            </a:r>
            <a:r>
              <a:rPr lang="en-US" sz="2400" b="1" dirty="0" smtClean="0">
                <a:solidFill>
                  <a:srgbClr val="0070C0"/>
                </a:solidFill>
                <a:latin typeface="Times New Roman" panose="02020603050405020304" pitchFamily="18" charset="0"/>
                <a:cs typeface="Times New Roman" panose="02020603050405020304" pitchFamily="18" charset="0"/>
              </a:rPr>
              <a:t>BÀI HÁT</a:t>
            </a:r>
            <a:r>
              <a:rPr lang="vi-VN"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TIẾNG CHUÔNG VÀ NGỌN CỜ</a:t>
            </a:r>
            <a:r>
              <a:rPr lang="vi-VN"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THƯỜNG THỨC ÂM NHẠC</a:t>
            </a:r>
            <a:r>
              <a:rPr lang="vi-VN" sz="2400" b="1" dirty="0" smtClean="0">
                <a:solidFill>
                  <a:srgbClr val="0070C0"/>
                </a:solidFill>
                <a:latin typeface="Times New Roman" panose="02020603050405020304" pitchFamily="18" charset="0"/>
                <a:cs typeface="Times New Roman" panose="02020603050405020304" pitchFamily="18" charset="0"/>
              </a:rPr>
              <a:t>: </a:t>
            </a:r>
            <a:endParaRPr lang="en-US" sz="2400" b="1" dirty="0" smtClean="0">
              <a:solidFill>
                <a:srgbClr val="0070C0"/>
              </a:solidFill>
              <a:latin typeface="Times New Roman" panose="02020603050405020304" pitchFamily="18" charset="0"/>
              <a:cs typeface="Times New Roman" panose="02020603050405020304" pitchFamily="18" charset="0"/>
            </a:endParaRPr>
          </a:p>
          <a:p>
            <a:r>
              <a:rPr lang="en-US" sz="2400" b="1" dirty="0" smtClean="0">
                <a:solidFill>
                  <a:srgbClr val="0070C0"/>
                </a:solidFill>
                <a:latin typeface="Times New Roman" panose="02020603050405020304" pitchFamily="18" charset="0"/>
                <a:cs typeface="Times New Roman" panose="02020603050405020304" pitchFamily="18" charset="0"/>
              </a:rPr>
              <a:t>                    - NHẠC SĨ WOLFGANG AMADEUS MOZART</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4844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523059" y="99219"/>
            <a:ext cx="6897190" cy="1204638"/>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 </a:t>
            </a:r>
            <a:r>
              <a:rPr lang="vi-VN" sz="2400" b="1" dirty="0" smtClean="0">
                <a:solidFill>
                  <a:srgbClr val="0070C0"/>
                </a:solidFill>
                <a:latin typeface="Times New Roman" panose="02020603050405020304" pitchFamily="18" charset="0"/>
                <a:cs typeface="Times New Roman" panose="02020603050405020304" pitchFamily="18" charset="0"/>
              </a:rPr>
              <a:t>Tiết </a:t>
            </a:r>
            <a:r>
              <a:rPr lang="en-US" sz="2400" b="1" dirty="0" smtClean="0">
                <a:solidFill>
                  <a:srgbClr val="0070C0"/>
                </a:solidFill>
                <a:latin typeface="Times New Roman" panose="02020603050405020304" pitchFamily="18" charset="0"/>
                <a:cs typeface="Times New Roman" panose="02020603050405020304" pitchFamily="18" charset="0"/>
              </a:rPr>
              <a:t>20</a:t>
            </a:r>
            <a:r>
              <a:rPr lang="vi-VN" sz="2400" b="1" dirty="0" smtClean="0">
                <a:solidFill>
                  <a:srgbClr val="0070C0"/>
                </a:solidFill>
                <a:latin typeface="Times New Roman" panose="02020603050405020304" pitchFamily="18" charset="0"/>
                <a:cs typeface="Times New Roman" panose="02020603050405020304" pitchFamily="18" charset="0"/>
              </a:rPr>
              <a:t>: </a:t>
            </a:r>
            <a:endParaRPr lang="en-US" sz="2400" b="1" dirty="0" smtClean="0">
              <a:solidFill>
                <a:srgbClr val="0070C0"/>
              </a:solidFill>
              <a:latin typeface="Times New Roman" panose="02020603050405020304" pitchFamily="18" charset="0"/>
              <a:cs typeface="Times New Roman" panose="02020603050405020304" pitchFamily="18" charset="0"/>
            </a:endParaRPr>
          </a:p>
          <a:p>
            <a:r>
              <a:rPr lang="en-US" sz="2000" b="1" dirty="0" smtClean="0">
                <a:solidFill>
                  <a:srgbClr val="0070C0"/>
                </a:solidFill>
                <a:latin typeface="Times New Roman" panose="02020603050405020304" pitchFamily="18" charset="0"/>
                <a:cs typeface="Times New Roman" panose="02020603050405020304" pitchFamily="18" charset="0"/>
              </a:rPr>
              <a:t>* </a:t>
            </a:r>
            <a:r>
              <a:rPr lang="vi-VN" sz="2000" b="1" dirty="0" smtClean="0">
                <a:solidFill>
                  <a:srgbClr val="0070C0"/>
                </a:solidFill>
                <a:latin typeface="Times New Roman" panose="02020603050405020304" pitchFamily="18" charset="0"/>
                <a:cs typeface="Times New Roman" panose="02020603050405020304" pitchFamily="18" charset="0"/>
              </a:rPr>
              <a:t>ÔN TẬP </a:t>
            </a:r>
            <a:r>
              <a:rPr lang="en-US" sz="2000" b="1" dirty="0" smtClean="0">
                <a:solidFill>
                  <a:srgbClr val="0070C0"/>
                </a:solidFill>
                <a:latin typeface="Times New Roman" panose="02020603050405020304" pitchFamily="18" charset="0"/>
                <a:cs typeface="Times New Roman" panose="02020603050405020304" pitchFamily="18" charset="0"/>
              </a:rPr>
              <a:t>BÀI HÁT</a:t>
            </a:r>
            <a:r>
              <a:rPr lang="vi-VN" sz="2000" b="1" dirty="0" smtClean="0">
                <a:solidFill>
                  <a:srgbClr val="0070C0"/>
                </a:solidFill>
                <a:latin typeface="Times New Roman" panose="02020603050405020304" pitchFamily="18" charset="0"/>
                <a:cs typeface="Times New Roman" panose="02020603050405020304" pitchFamily="18" charset="0"/>
              </a:rPr>
              <a:t>: </a:t>
            </a:r>
            <a:r>
              <a:rPr lang="en-US" sz="2000" b="1" dirty="0" smtClean="0">
                <a:solidFill>
                  <a:srgbClr val="0070C0"/>
                </a:solidFill>
                <a:latin typeface="Times New Roman" panose="02020603050405020304" pitchFamily="18" charset="0"/>
                <a:cs typeface="Times New Roman" panose="02020603050405020304" pitchFamily="18" charset="0"/>
              </a:rPr>
              <a:t>TIẾNG CHUÔNG VÀ NGỌN CỜ</a:t>
            </a:r>
            <a:r>
              <a:rPr lang="vi-VN" sz="2000" b="1" dirty="0" smtClean="0">
                <a:solidFill>
                  <a:srgbClr val="0070C0"/>
                </a:solidFill>
                <a:latin typeface="Times New Roman" panose="02020603050405020304" pitchFamily="18" charset="0"/>
                <a:cs typeface="Times New Roman" panose="02020603050405020304" pitchFamily="18" charset="0"/>
              </a:rPr>
              <a:t>                             </a:t>
            </a:r>
            <a:r>
              <a:rPr lang="en-US" sz="2000" b="1" dirty="0" smtClean="0">
                <a:solidFill>
                  <a:srgbClr val="0070C0"/>
                </a:solidFill>
                <a:latin typeface="Times New Roman" panose="02020603050405020304" pitchFamily="18" charset="0"/>
                <a:cs typeface="Times New Roman" panose="02020603050405020304" pitchFamily="18" charset="0"/>
              </a:rPr>
              <a:t>                  </a:t>
            </a:r>
          </a:p>
          <a:p>
            <a:r>
              <a:rPr lang="en-US" sz="2000" b="1" dirty="0" smtClean="0">
                <a:solidFill>
                  <a:srgbClr val="0070C0"/>
                </a:solidFill>
                <a:latin typeface="Times New Roman" panose="02020603050405020304" pitchFamily="18" charset="0"/>
                <a:cs typeface="Times New Roman" panose="02020603050405020304" pitchFamily="18" charset="0"/>
              </a:rPr>
              <a:t>* THƯỜNG THỨC ÂM NHẠC</a:t>
            </a:r>
            <a:r>
              <a:rPr lang="vi-VN" sz="2000" b="1" dirty="0" smtClean="0">
                <a:solidFill>
                  <a:srgbClr val="0070C0"/>
                </a:solidFill>
                <a:latin typeface="Times New Roman" panose="02020603050405020304" pitchFamily="18" charset="0"/>
                <a:cs typeface="Times New Roman" panose="02020603050405020304" pitchFamily="18" charset="0"/>
              </a:rPr>
              <a:t>: </a:t>
            </a:r>
            <a:endParaRPr lang="en-US" sz="2000" b="1" dirty="0" smtClean="0">
              <a:solidFill>
                <a:srgbClr val="0070C0"/>
              </a:solidFill>
              <a:latin typeface="Times New Roman" panose="02020603050405020304" pitchFamily="18" charset="0"/>
              <a:cs typeface="Times New Roman" panose="02020603050405020304" pitchFamily="18" charset="0"/>
            </a:endParaRPr>
          </a:p>
          <a:p>
            <a:r>
              <a:rPr lang="en-US" sz="2000" b="1" dirty="0" smtClean="0">
                <a:solidFill>
                  <a:srgbClr val="0070C0"/>
                </a:solidFill>
                <a:latin typeface="Times New Roman" panose="02020603050405020304" pitchFamily="18" charset="0"/>
                <a:cs typeface="Times New Roman" panose="02020603050405020304" pitchFamily="18" charset="0"/>
              </a:rPr>
              <a:t>                    - NHẠC SĨ WOLFGANG AMADEUS MOZART</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auto">
          <a:xfrm>
            <a:off x="139337" y="91440"/>
            <a:ext cx="11917680" cy="6662057"/>
          </a:xfrm>
          <a:prstGeom prst="rect">
            <a:avLst/>
          </a:prstGeom>
          <a:noFill/>
          <a:ln w="76200" algn="ctr">
            <a:pattFill prst="plaid">
              <a:fgClr>
                <a:srgbClr val="FF0000"/>
              </a:fgClr>
              <a:bgClr>
                <a:srgbClr val="FFFFFF"/>
              </a:bgClr>
            </a:pattFill>
            <a:miter lim="800000"/>
            <a:headEnd/>
            <a:tailEnd/>
          </a:ln>
          <a:effectLst/>
          <a:extLst>
            <a:ext uri="{909E8E84-426E-40DD-AFC4-6F175D3DCCD1}">
              <a14:hiddenFill xmlns:a14="http://schemas.microsoft.com/office/drawing/2010/main">
                <a:gradFill rotWithShape="0">
                  <a:gsLst>
                    <a:gs pos="0">
                      <a:schemeClr val="tx1"/>
                    </a:gs>
                    <a:gs pos="50000">
                      <a:srgbClr val="66FF33"/>
                    </a:gs>
                    <a:gs pos="100000">
                      <a:schemeClr val="tx1"/>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800" b="1">
              <a:solidFill>
                <a:srgbClr val="CC0000"/>
              </a:solidFill>
              <a:latin typeface="Times New Roman" pitchFamily="18" charset="0"/>
            </a:endParaRPr>
          </a:p>
        </p:txBody>
      </p:sp>
      <p:graphicFrame>
        <p:nvGraphicFramePr>
          <p:cNvPr id="6151" name="Object 8"/>
          <p:cNvGraphicFramePr>
            <a:graphicFrameLocks noChangeAspect="1"/>
          </p:cNvGraphicFramePr>
          <p:nvPr>
            <p:extLst>
              <p:ext uri="{D42A27DB-BD31-4B8C-83A1-F6EECF244321}">
                <p14:modId xmlns:p14="http://schemas.microsoft.com/office/powerpoint/2010/main" val="2911801692"/>
              </p:ext>
            </p:extLst>
          </p:nvPr>
        </p:nvGraphicFramePr>
        <p:xfrm>
          <a:off x="154578" y="80962"/>
          <a:ext cx="990600" cy="874713"/>
        </p:xfrm>
        <a:graphic>
          <a:graphicData uri="http://schemas.openxmlformats.org/presentationml/2006/ole">
            <mc:AlternateContent xmlns:mc="http://schemas.openxmlformats.org/markup-compatibility/2006">
              <mc:Choice xmlns:v="urn:schemas-microsoft-com:vml" Requires="v">
                <p:oleObj spid="_x0000_s1100" name="Clip" r:id="rId5" imgW="1278331" imgH="1273759" progId="MS_ClipArt_Gallery.2">
                  <p:embed/>
                </p:oleObj>
              </mc:Choice>
              <mc:Fallback>
                <p:oleObj name="Clip" r:id="rId5" imgW="1278331" imgH="1273759" progId="MS_ClipArt_Gallery.2">
                  <p:embed/>
                  <p:pic>
                    <p:nvPicPr>
                      <p:cNvPr id="6151"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578" y="80962"/>
                        <a:ext cx="990600" cy="87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71" name="Picture 3" descr="Picture4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798130" y="99219"/>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278674" y="1360011"/>
            <a:ext cx="3000102" cy="4603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rgbClr val="C00000"/>
                </a:solidFill>
                <a:latin typeface="Times New Roman" panose="02020603050405020304" pitchFamily="18" charset="0"/>
                <a:cs typeface="Times New Roman" panose="02020603050405020304" pitchFamily="18" charset="0"/>
              </a:rPr>
              <a:t>* Ôn tập bài hát.</a:t>
            </a: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pic>
        <p:nvPicPr>
          <p:cNvPr id="4" name="TiengChuongVaNgonCoBeat-VA-451033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21598" y="213518"/>
            <a:ext cx="609600" cy="609600"/>
          </a:xfrm>
          <a:prstGeom prst="rect">
            <a:avLst/>
          </a:prstGeom>
        </p:spPr>
      </p:pic>
      <p:pic>
        <p:nvPicPr>
          <p:cNvPr id="19" name="Picture 8" descr="HÃ¬nh áº£nh cÃ³ liÃªn qu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578" y="1708193"/>
            <a:ext cx="3124198" cy="49863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0"/>
          <a:stretch>
            <a:fillRect/>
          </a:stretch>
        </p:blipFill>
        <p:spPr>
          <a:xfrm>
            <a:off x="3294017" y="1188720"/>
            <a:ext cx="8671560" cy="5505779"/>
          </a:xfrm>
          <a:prstGeom prst="rect">
            <a:avLst/>
          </a:prstGeom>
        </p:spPr>
      </p:pic>
    </p:spTree>
    <p:extLst>
      <p:ext uri="{BB962C8B-B14F-4D97-AF65-F5344CB8AC3E}">
        <p14:creationId xmlns:p14="http://schemas.microsoft.com/office/powerpoint/2010/main" val="3201123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mph" presetSubtype="0" fill="hold" nodeType="afterEffect">
                                  <p:stCondLst>
                                    <p:cond delay="0"/>
                                  </p:stCondLst>
                                  <p:childTnLst>
                                    <p:animClr clrSpc="hsl" dir="cw">
                                      <p:cBhvr override="childStyle">
                                        <p:cTn id="6" dur="500" fill="hold"/>
                                        <p:tgtEl>
                                          <p:spTgt spid="1071"/>
                                        </p:tgtEl>
                                        <p:attrNameLst>
                                          <p:attrName>style.color</p:attrName>
                                        </p:attrNameLst>
                                      </p:cBhvr>
                                      <p:by>
                                        <p:hsl h="10842353" s="0" l="0"/>
                                      </p:by>
                                    </p:animClr>
                                    <p:animClr clrSpc="hsl" dir="cw">
                                      <p:cBhvr>
                                        <p:cTn id="7" dur="500" fill="hold"/>
                                        <p:tgtEl>
                                          <p:spTgt spid="1071"/>
                                        </p:tgtEl>
                                        <p:attrNameLst>
                                          <p:attrName>fillcolor</p:attrName>
                                        </p:attrNameLst>
                                      </p:cBhvr>
                                      <p:by>
                                        <p:hsl h="10842353" s="0" l="0"/>
                                      </p:by>
                                    </p:animClr>
                                    <p:animClr clrSpc="hsl" dir="cw">
                                      <p:cBhvr>
                                        <p:cTn id="8" dur="500" fill="hold"/>
                                        <p:tgtEl>
                                          <p:spTgt spid="1071"/>
                                        </p:tgtEl>
                                        <p:attrNameLst>
                                          <p:attrName>stroke.color</p:attrName>
                                        </p:attrNameLst>
                                      </p:cBhvr>
                                      <p:by>
                                        <p:hsl h="10842353" s="0" l="0"/>
                                      </p:by>
                                    </p:animClr>
                                    <p:set>
                                      <p:cBhvr>
                                        <p:cTn id="9" dur="500" fill="hold"/>
                                        <p:tgtEl>
                                          <p:spTgt spid="10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04325" fill="hold"/>
                                        <p:tgtEl>
                                          <p:spTgt spid="4"/>
                                        </p:tgtEl>
                                      </p:cBhvr>
                                    </p:cmd>
                                  </p:childTnLst>
                                </p:cTn>
                              </p:par>
                            </p:childTnLst>
                          </p:cTn>
                        </p:par>
                      </p:childTnLst>
                    </p:cTn>
                  </p:par>
                </p:childTnLst>
              </p:cTn>
              <p:nextCondLst>
                <p:cond evt="onClick" delay="0">
                  <p:tgtEl>
                    <p:spTgt spid="4"/>
                  </p:tgtEl>
                </p:cond>
              </p:nextCondLst>
            </p:seq>
            <p:audio>
              <p:cMediaNode vol="100000">
                <p:cTn id="15"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523059" y="99219"/>
            <a:ext cx="6897190" cy="1204638"/>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 </a:t>
            </a:r>
            <a:r>
              <a:rPr lang="vi-VN" sz="2400" b="1" dirty="0" smtClean="0">
                <a:solidFill>
                  <a:srgbClr val="0070C0"/>
                </a:solidFill>
                <a:latin typeface="Times New Roman" panose="02020603050405020304" pitchFamily="18" charset="0"/>
                <a:cs typeface="Times New Roman" panose="02020603050405020304" pitchFamily="18" charset="0"/>
              </a:rPr>
              <a:t>Tiết </a:t>
            </a:r>
            <a:r>
              <a:rPr lang="en-US" sz="2400" b="1" dirty="0" smtClean="0">
                <a:solidFill>
                  <a:srgbClr val="0070C0"/>
                </a:solidFill>
                <a:latin typeface="Times New Roman" panose="02020603050405020304" pitchFamily="18" charset="0"/>
                <a:cs typeface="Times New Roman" panose="02020603050405020304" pitchFamily="18" charset="0"/>
              </a:rPr>
              <a:t>20</a:t>
            </a:r>
            <a:r>
              <a:rPr lang="vi-VN" sz="2400" b="1" dirty="0" smtClean="0">
                <a:solidFill>
                  <a:srgbClr val="0070C0"/>
                </a:solidFill>
                <a:latin typeface="Times New Roman" panose="02020603050405020304" pitchFamily="18" charset="0"/>
                <a:cs typeface="Times New Roman" panose="02020603050405020304" pitchFamily="18" charset="0"/>
              </a:rPr>
              <a:t>: </a:t>
            </a:r>
            <a:endParaRPr lang="en-US" sz="2400" b="1" dirty="0" smtClean="0">
              <a:solidFill>
                <a:srgbClr val="0070C0"/>
              </a:solidFill>
              <a:latin typeface="Times New Roman" panose="02020603050405020304" pitchFamily="18" charset="0"/>
              <a:cs typeface="Times New Roman" panose="02020603050405020304" pitchFamily="18" charset="0"/>
            </a:endParaRPr>
          </a:p>
          <a:p>
            <a:r>
              <a:rPr lang="en-US" sz="2000" b="1" dirty="0" smtClean="0">
                <a:solidFill>
                  <a:srgbClr val="0070C0"/>
                </a:solidFill>
                <a:latin typeface="Times New Roman" panose="02020603050405020304" pitchFamily="18" charset="0"/>
                <a:cs typeface="Times New Roman" panose="02020603050405020304" pitchFamily="18" charset="0"/>
              </a:rPr>
              <a:t>* </a:t>
            </a:r>
            <a:r>
              <a:rPr lang="vi-VN" sz="2000" b="1" dirty="0" smtClean="0">
                <a:solidFill>
                  <a:srgbClr val="0070C0"/>
                </a:solidFill>
                <a:latin typeface="Times New Roman" panose="02020603050405020304" pitchFamily="18" charset="0"/>
                <a:cs typeface="Times New Roman" panose="02020603050405020304" pitchFamily="18" charset="0"/>
              </a:rPr>
              <a:t>ÔN TẬP </a:t>
            </a:r>
            <a:r>
              <a:rPr lang="en-US" sz="2000" b="1" dirty="0" smtClean="0">
                <a:solidFill>
                  <a:srgbClr val="0070C0"/>
                </a:solidFill>
                <a:latin typeface="Times New Roman" panose="02020603050405020304" pitchFamily="18" charset="0"/>
                <a:cs typeface="Times New Roman" panose="02020603050405020304" pitchFamily="18" charset="0"/>
              </a:rPr>
              <a:t>BÀI HÁT</a:t>
            </a:r>
            <a:r>
              <a:rPr lang="vi-VN" sz="2000" b="1" dirty="0" smtClean="0">
                <a:solidFill>
                  <a:srgbClr val="0070C0"/>
                </a:solidFill>
                <a:latin typeface="Times New Roman" panose="02020603050405020304" pitchFamily="18" charset="0"/>
                <a:cs typeface="Times New Roman" panose="02020603050405020304" pitchFamily="18" charset="0"/>
              </a:rPr>
              <a:t>: </a:t>
            </a:r>
            <a:r>
              <a:rPr lang="en-US" sz="2000" b="1" dirty="0" smtClean="0">
                <a:solidFill>
                  <a:srgbClr val="0070C0"/>
                </a:solidFill>
                <a:latin typeface="Times New Roman" panose="02020603050405020304" pitchFamily="18" charset="0"/>
                <a:cs typeface="Times New Roman" panose="02020603050405020304" pitchFamily="18" charset="0"/>
              </a:rPr>
              <a:t>TIẾNG CHUÔNG VÀ NGỌN CỜ</a:t>
            </a:r>
            <a:r>
              <a:rPr lang="vi-VN" sz="2000" b="1" dirty="0" smtClean="0">
                <a:solidFill>
                  <a:srgbClr val="0070C0"/>
                </a:solidFill>
                <a:latin typeface="Times New Roman" panose="02020603050405020304" pitchFamily="18" charset="0"/>
                <a:cs typeface="Times New Roman" panose="02020603050405020304" pitchFamily="18" charset="0"/>
              </a:rPr>
              <a:t>                             </a:t>
            </a:r>
            <a:r>
              <a:rPr lang="en-US" sz="2000" b="1" dirty="0" smtClean="0">
                <a:solidFill>
                  <a:srgbClr val="0070C0"/>
                </a:solidFill>
                <a:latin typeface="Times New Roman" panose="02020603050405020304" pitchFamily="18" charset="0"/>
                <a:cs typeface="Times New Roman" panose="02020603050405020304" pitchFamily="18" charset="0"/>
              </a:rPr>
              <a:t>                  </a:t>
            </a:r>
          </a:p>
          <a:p>
            <a:r>
              <a:rPr lang="en-US" sz="2000" b="1" dirty="0" smtClean="0">
                <a:solidFill>
                  <a:srgbClr val="0070C0"/>
                </a:solidFill>
                <a:latin typeface="Times New Roman" panose="02020603050405020304" pitchFamily="18" charset="0"/>
                <a:cs typeface="Times New Roman" panose="02020603050405020304" pitchFamily="18" charset="0"/>
              </a:rPr>
              <a:t>* THƯỜNG THỨC ÂM NHẠC</a:t>
            </a:r>
            <a:r>
              <a:rPr lang="vi-VN" sz="2000" b="1" dirty="0" smtClean="0">
                <a:solidFill>
                  <a:srgbClr val="0070C0"/>
                </a:solidFill>
                <a:latin typeface="Times New Roman" panose="02020603050405020304" pitchFamily="18" charset="0"/>
                <a:cs typeface="Times New Roman" panose="02020603050405020304" pitchFamily="18" charset="0"/>
              </a:rPr>
              <a:t>: </a:t>
            </a:r>
            <a:endParaRPr lang="en-US" sz="2000" b="1" dirty="0" smtClean="0">
              <a:solidFill>
                <a:srgbClr val="0070C0"/>
              </a:solidFill>
              <a:latin typeface="Times New Roman" panose="02020603050405020304" pitchFamily="18" charset="0"/>
              <a:cs typeface="Times New Roman" panose="02020603050405020304" pitchFamily="18" charset="0"/>
            </a:endParaRPr>
          </a:p>
          <a:p>
            <a:r>
              <a:rPr lang="en-US" sz="2000" b="1" dirty="0" smtClean="0">
                <a:solidFill>
                  <a:srgbClr val="0070C0"/>
                </a:solidFill>
                <a:latin typeface="Times New Roman" panose="02020603050405020304" pitchFamily="18" charset="0"/>
                <a:cs typeface="Times New Roman" panose="02020603050405020304" pitchFamily="18" charset="0"/>
              </a:rPr>
              <a:t>                    - NHẠC SĨ WOLFGANG AMADEUS MOZART</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auto">
          <a:xfrm>
            <a:off x="139337" y="91440"/>
            <a:ext cx="11917680" cy="6662057"/>
          </a:xfrm>
          <a:prstGeom prst="rect">
            <a:avLst/>
          </a:prstGeom>
          <a:noFill/>
          <a:ln w="76200" algn="ctr">
            <a:pattFill prst="plaid">
              <a:fgClr>
                <a:srgbClr val="FF0000"/>
              </a:fgClr>
              <a:bgClr>
                <a:srgbClr val="FFFFFF"/>
              </a:bgClr>
            </a:pattFill>
            <a:miter lim="800000"/>
            <a:headEnd/>
            <a:tailEnd/>
          </a:ln>
          <a:effectLst/>
          <a:extLst>
            <a:ext uri="{909E8E84-426E-40DD-AFC4-6F175D3DCCD1}">
              <a14:hiddenFill xmlns:a14="http://schemas.microsoft.com/office/drawing/2010/main">
                <a:gradFill rotWithShape="0">
                  <a:gsLst>
                    <a:gs pos="0">
                      <a:schemeClr val="tx1"/>
                    </a:gs>
                    <a:gs pos="50000">
                      <a:srgbClr val="66FF33"/>
                    </a:gs>
                    <a:gs pos="100000">
                      <a:schemeClr val="tx1"/>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800" b="1">
              <a:solidFill>
                <a:srgbClr val="CC0000"/>
              </a:solidFill>
              <a:latin typeface="Times New Roman" pitchFamily="18" charset="0"/>
            </a:endParaRPr>
          </a:p>
        </p:txBody>
      </p:sp>
      <p:graphicFrame>
        <p:nvGraphicFramePr>
          <p:cNvPr id="6151" name="Object 8"/>
          <p:cNvGraphicFramePr>
            <a:graphicFrameLocks noChangeAspect="1"/>
          </p:cNvGraphicFramePr>
          <p:nvPr>
            <p:extLst/>
          </p:nvPr>
        </p:nvGraphicFramePr>
        <p:xfrm>
          <a:off x="154578" y="80962"/>
          <a:ext cx="990600" cy="874713"/>
        </p:xfrm>
        <a:graphic>
          <a:graphicData uri="http://schemas.openxmlformats.org/presentationml/2006/ole">
            <mc:AlternateContent xmlns:mc="http://schemas.openxmlformats.org/markup-compatibility/2006">
              <mc:Choice xmlns:v="urn:schemas-microsoft-com:vml" Requires="v">
                <p:oleObj spid="_x0000_s7208" name="Clip" r:id="rId5" imgW="1278331" imgH="1273759" progId="MS_ClipArt_Gallery.2">
                  <p:embed/>
                </p:oleObj>
              </mc:Choice>
              <mc:Fallback>
                <p:oleObj name="Clip" r:id="rId5" imgW="1278331" imgH="1273759" progId="MS_ClipArt_Gallery.2">
                  <p:embed/>
                  <p:pic>
                    <p:nvPicPr>
                      <p:cNvPr id="6151"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578" y="80962"/>
                        <a:ext cx="990600" cy="87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71" name="Picture 3" descr="Picture4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798130" y="99219"/>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7496" y="1247818"/>
            <a:ext cx="3653246" cy="46037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rgbClr val="C00000"/>
                </a:solidFill>
                <a:latin typeface="Times New Roman" panose="02020603050405020304" pitchFamily="18" charset="0"/>
                <a:cs typeface="Times New Roman" panose="02020603050405020304" pitchFamily="18" charset="0"/>
              </a:rPr>
              <a:t>*Hát lĩnh xướng và hòa giọng.</a:t>
            </a: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pic>
        <p:nvPicPr>
          <p:cNvPr id="4" name="TiengChuongVaNgonCoBeat-VA-451033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21598" y="213518"/>
            <a:ext cx="609600" cy="609600"/>
          </a:xfrm>
          <a:prstGeom prst="rect">
            <a:avLst/>
          </a:prstGeom>
        </p:spPr>
      </p:pic>
      <p:pic>
        <p:nvPicPr>
          <p:cNvPr id="19" name="Picture 8" descr="HÃ¬nh áº£nh cÃ³ liÃªn qu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578" y="1708193"/>
            <a:ext cx="3124198" cy="49863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0"/>
          <a:stretch>
            <a:fillRect/>
          </a:stretch>
        </p:blipFill>
        <p:spPr>
          <a:xfrm>
            <a:off x="3294017" y="1188720"/>
            <a:ext cx="8671560" cy="5505779"/>
          </a:xfrm>
          <a:prstGeom prst="rect">
            <a:avLst/>
          </a:prstGeom>
        </p:spPr>
      </p:pic>
    </p:spTree>
    <p:extLst>
      <p:ext uri="{BB962C8B-B14F-4D97-AF65-F5344CB8AC3E}">
        <p14:creationId xmlns:p14="http://schemas.microsoft.com/office/powerpoint/2010/main" val="1180581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mph" presetSubtype="0" fill="hold" nodeType="afterEffect">
                                  <p:stCondLst>
                                    <p:cond delay="0"/>
                                  </p:stCondLst>
                                  <p:childTnLst>
                                    <p:animClr clrSpc="hsl" dir="cw">
                                      <p:cBhvr override="childStyle">
                                        <p:cTn id="6" dur="500" fill="hold"/>
                                        <p:tgtEl>
                                          <p:spTgt spid="1071"/>
                                        </p:tgtEl>
                                        <p:attrNameLst>
                                          <p:attrName>style.color</p:attrName>
                                        </p:attrNameLst>
                                      </p:cBhvr>
                                      <p:by>
                                        <p:hsl h="10842353" s="0" l="0"/>
                                      </p:by>
                                    </p:animClr>
                                    <p:animClr clrSpc="hsl" dir="cw">
                                      <p:cBhvr>
                                        <p:cTn id="7" dur="500" fill="hold"/>
                                        <p:tgtEl>
                                          <p:spTgt spid="1071"/>
                                        </p:tgtEl>
                                        <p:attrNameLst>
                                          <p:attrName>fillcolor</p:attrName>
                                        </p:attrNameLst>
                                      </p:cBhvr>
                                      <p:by>
                                        <p:hsl h="10842353" s="0" l="0"/>
                                      </p:by>
                                    </p:animClr>
                                    <p:animClr clrSpc="hsl" dir="cw">
                                      <p:cBhvr>
                                        <p:cTn id="8" dur="500" fill="hold"/>
                                        <p:tgtEl>
                                          <p:spTgt spid="1071"/>
                                        </p:tgtEl>
                                        <p:attrNameLst>
                                          <p:attrName>stroke.color</p:attrName>
                                        </p:attrNameLst>
                                      </p:cBhvr>
                                      <p:by>
                                        <p:hsl h="10842353" s="0" l="0"/>
                                      </p:by>
                                    </p:animClr>
                                    <p:set>
                                      <p:cBhvr>
                                        <p:cTn id="9" dur="500" fill="hold"/>
                                        <p:tgtEl>
                                          <p:spTgt spid="10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04325" fill="hold"/>
                                        <p:tgtEl>
                                          <p:spTgt spid="4"/>
                                        </p:tgtEl>
                                      </p:cBhvr>
                                    </p:cmd>
                                  </p:childTnLst>
                                </p:cTn>
                              </p:par>
                            </p:childTnLst>
                          </p:cTn>
                        </p:par>
                      </p:childTnLst>
                    </p:cTn>
                  </p:par>
                </p:childTnLst>
              </p:cTn>
              <p:nextCondLst>
                <p:cond evt="onClick" delay="0">
                  <p:tgtEl>
                    <p:spTgt spid="4"/>
                  </p:tgtEl>
                </p:cond>
              </p:nextCondLst>
            </p:seq>
            <p:audio>
              <p:cMediaNode vol="86364">
                <p:cTn id="15"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523059" y="99219"/>
            <a:ext cx="6897190" cy="1204638"/>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 </a:t>
            </a:r>
            <a:r>
              <a:rPr lang="vi-VN" sz="2400" b="1" dirty="0" smtClean="0">
                <a:solidFill>
                  <a:srgbClr val="0070C0"/>
                </a:solidFill>
                <a:latin typeface="Times New Roman" panose="02020603050405020304" pitchFamily="18" charset="0"/>
                <a:cs typeface="Times New Roman" panose="02020603050405020304" pitchFamily="18" charset="0"/>
              </a:rPr>
              <a:t>Tiết </a:t>
            </a:r>
            <a:r>
              <a:rPr lang="en-US" sz="2400" b="1" dirty="0" smtClean="0">
                <a:solidFill>
                  <a:srgbClr val="0070C0"/>
                </a:solidFill>
                <a:latin typeface="Times New Roman" panose="02020603050405020304" pitchFamily="18" charset="0"/>
                <a:cs typeface="Times New Roman" panose="02020603050405020304" pitchFamily="18" charset="0"/>
              </a:rPr>
              <a:t>20</a:t>
            </a:r>
            <a:r>
              <a:rPr lang="vi-VN" sz="2400" b="1" dirty="0" smtClean="0">
                <a:solidFill>
                  <a:srgbClr val="0070C0"/>
                </a:solidFill>
                <a:latin typeface="Times New Roman" panose="02020603050405020304" pitchFamily="18" charset="0"/>
                <a:cs typeface="Times New Roman" panose="02020603050405020304" pitchFamily="18" charset="0"/>
              </a:rPr>
              <a:t>: </a:t>
            </a:r>
            <a:endParaRPr lang="en-US" sz="2400" b="1" dirty="0" smtClean="0">
              <a:solidFill>
                <a:srgbClr val="0070C0"/>
              </a:solidFill>
              <a:latin typeface="Times New Roman" panose="02020603050405020304" pitchFamily="18" charset="0"/>
              <a:cs typeface="Times New Roman" panose="02020603050405020304" pitchFamily="18" charset="0"/>
            </a:endParaRPr>
          </a:p>
          <a:p>
            <a:r>
              <a:rPr lang="en-US" sz="2000" b="1" dirty="0" smtClean="0">
                <a:solidFill>
                  <a:srgbClr val="0070C0"/>
                </a:solidFill>
                <a:latin typeface="Times New Roman" panose="02020603050405020304" pitchFamily="18" charset="0"/>
                <a:cs typeface="Times New Roman" panose="02020603050405020304" pitchFamily="18" charset="0"/>
              </a:rPr>
              <a:t>* </a:t>
            </a:r>
            <a:r>
              <a:rPr lang="vi-VN" sz="2000" b="1" dirty="0" smtClean="0">
                <a:solidFill>
                  <a:srgbClr val="0070C0"/>
                </a:solidFill>
                <a:latin typeface="Times New Roman" panose="02020603050405020304" pitchFamily="18" charset="0"/>
                <a:cs typeface="Times New Roman" panose="02020603050405020304" pitchFamily="18" charset="0"/>
              </a:rPr>
              <a:t>ÔN TẬP </a:t>
            </a:r>
            <a:r>
              <a:rPr lang="en-US" sz="2000" b="1" dirty="0" smtClean="0">
                <a:solidFill>
                  <a:srgbClr val="0070C0"/>
                </a:solidFill>
                <a:latin typeface="Times New Roman" panose="02020603050405020304" pitchFamily="18" charset="0"/>
                <a:cs typeface="Times New Roman" panose="02020603050405020304" pitchFamily="18" charset="0"/>
              </a:rPr>
              <a:t>BÀI HÁT</a:t>
            </a:r>
            <a:r>
              <a:rPr lang="vi-VN" sz="2000" b="1" dirty="0" smtClean="0">
                <a:solidFill>
                  <a:srgbClr val="0070C0"/>
                </a:solidFill>
                <a:latin typeface="Times New Roman" panose="02020603050405020304" pitchFamily="18" charset="0"/>
                <a:cs typeface="Times New Roman" panose="02020603050405020304" pitchFamily="18" charset="0"/>
              </a:rPr>
              <a:t>: </a:t>
            </a:r>
            <a:r>
              <a:rPr lang="en-US" sz="2000" b="1" dirty="0" smtClean="0">
                <a:solidFill>
                  <a:srgbClr val="0070C0"/>
                </a:solidFill>
                <a:latin typeface="Times New Roman" panose="02020603050405020304" pitchFamily="18" charset="0"/>
                <a:cs typeface="Times New Roman" panose="02020603050405020304" pitchFamily="18" charset="0"/>
              </a:rPr>
              <a:t>TIẾNG CHUÔNG VÀ NGỌN CỜ</a:t>
            </a:r>
            <a:r>
              <a:rPr lang="vi-VN" sz="2000" b="1" dirty="0" smtClean="0">
                <a:solidFill>
                  <a:srgbClr val="0070C0"/>
                </a:solidFill>
                <a:latin typeface="Times New Roman" panose="02020603050405020304" pitchFamily="18" charset="0"/>
                <a:cs typeface="Times New Roman" panose="02020603050405020304" pitchFamily="18" charset="0"/>
              </a:rPr>
              <a:t>                             </a:t>
            </a:r>
            <a:r>
              <a:rPr lang="en-US" sz="2000" b="1" dirty="0" smtClean="0">
                <a:solidFill>
                  <a:srgbClr val="0070C0"/>
                </a:solidFill>
                <a:latin typeface="Times New Roman" panose="02020603050405020304" pitchFamily="18" charset="0"/>
                <a:cs typeface="Times New Roman" panose="02020603050405020304" pitchFamily="18" charset="0"/>
              </a:rPr>
              <a:t>                  </a:t>
            </a:r>
          </a:p>
          <a:p>
            <a:r>
              <a:rPr lang="en-US" sz="2000" b="1" dirty="0" smtClean="0">
                <a:solidFill>
                  <a:srgbClr val="0070C0"/>
                </a:solidFill>
                <a:latin typeface="Times New Roman" panose="02020603050405020304" pitchFamily="18" charset="0"/>
                <a:cs typeface="Times New Roman" panose="02020603050405020304" pitchFamily="18" charset="0"/>
              </a:rPr>
              <a:t>* THƯỜNG THỨC ÂM NHẠC</a:t>
            </a:r>
            <a:r>
              <a:rPr lang="vi-VN" sz="2000" b="1" dirty="0" smtClean="0">
                <a:solidFill>
                  <a:srgbClr val="0070C0"/>
                </a:solidFill>
                <a:latin typeface="Times New Roman" panose="02020603050405020304" pitchFamily="18" charset="0"/>
                <a:cs typeface="Times New Roman" panose="02020603050405020304" pitchFamily="18" charset="0"/>
              </a:rPr>
              <a:t>: </a:t>
            </a:r>
            <a:endParaRPr lang="en-US" sz="2000" b="1" dirty="0" smtClean="0">
              <a:solidFill>
                <a:srgbClr val="0070C0"/>
              </a:solidFill>
              <a:latin typeface="Times New Roman" panose="02020603050405020304" pitchFamily="18" charset="0"/>
              <a:cs typeface="Times New Roman" panose="02020603050405020304" pitchFamily="18" charset="0"/>
            </a:endParaRPr>
          </a:p>
          <a:p>
            <a:r>
              <a:rPr lang="en-US" sz="2000" b="1" dirty="0" smtClean="0">
                <a:solidFill>
                  <a:srgbClr val="0070C0"/>
                </a:solidFill>
                <a:latin typeface="Times New Roman" panose="02020603050405020304" pitchFamily="18" charset="0"/>
                <a:cs typeface="Times New Roman" panose="02020603050405020304" pitchFamily="18" charset="0"/>
              </a:rPr>
              <a:t>                    - NHẠC SĨ WOLFGANG AMADEUS MOZART</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auto">
          <a:xfrm>
            <a:off x="139337" y="91440"/>
            <a:ext cx="11917680" cy="6662057"/>
          </a:xfrm>
          <a:prstGeom prst="rect">
            <a:avLst/>
          </a:prstGeom>
          <a:noFill/>
          <a:ln w="76200" algn="ctr">
            <a:pattFill prst="plaid">
              <a:fgClr>
                <a:srgbClr val="FF0000"/>
              </a:fgClr>
              <a:bgClr>
                <a:srgbClr val="FFFFFF"/>
              </a:bgClr>
            </a:pattFill>
            <a:miter lim="800000"/>
            <a:headEnd/>
            <a:tailEnd/>
          </a:ln>
          <a:effectLst/>
          <a:extLst>
            <a:ext uri="{909E8E84-426E-40DD-AFC4-6F175D3DCCD1}">
              <a14:hiddenFill xmlns:a14="http://schemas.microsoft.com/office/drawing/2010/main">
                <a:gradFill rotWithShape="0">
                  <a:gsLst>
                    <a:gs pos="0">
                      <a:schemeClr val="tx1"/>
                    </a:gs>
                    <a:gs pos="50000">
                      <a:srgbClr val="66FF33"/>
                    </a:gs>
                    <a:gs pos="100000">
                      <a:schemeClr val="tx1"/>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800" b="1">
              <a:solidFill>
                <a:srgbClr val="CC0000"/>
              </a:solidFill>
              <a:latin typeface="Times New Roman" pitchFamily="18" charset="0"/>
            </a:endParaRPr>
          </a:p>
        </p:txBody>
      </p:sp>
      <p:graphicFrame>
        <p:nvGraphicFramePr>
          <p:cNvPr id="6151" name="Object 8"/>
          <p:cNvGraphicFramePr>
            <a:graphicFrameLocks noChangeAspect="1"/>
          </p:cNvGraphicFramePr>
          <p:nvPr/>
        </p:nvGraphicFramePr>
        <p:xfrm>
          <a:off x="154578" y="80962"/>
          <a:ext cx="990600" cy="874713"/>
        </p:xfrm>
        <a:graphic>
          <a:graphicData uri="http://schemas.openxmlformats.org/presentationml/2006/ole">
            <mc:AlternateContent xmlns:mc="http://schemas.openxmlformats.org/markup-compatibility/2006">
              <mc:Choice xmlns:v="urn:schemas-microsoft-com:vml" Requires="v">
                <p:oleObj spid="_x0000_s2124" name="Clip" r:id="rId5" imgW="1278331" imgH="1273759" progId="MS_ClipArt_Gallery.2">
                  <p:embed/>
                </p:oleObj>
              </mc:Choice>
              <mc:Fallback>
                <p:oleObj name="Clip" r:id="rId5" imgW="1278331" imgH="1273759" progId="MS_ClipArt_Gallery.2">
                  <p:embed/>
                  <p:pic>
                    <p:nvPicPr>
                      <p:cNvPr id="6151"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578" y="80962"/>
                        <a:ext cx="990600" cy="87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71" name="Picture 3" descr="Picture4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798130" y="99219"/>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184151" y="1807807"/>
            <a:ext cx="3000102" cy="201961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rgbClr val="C00000"/>
                </a:solidFill>
                <a:latin typeface="Times New Roman" panose="02020603050405020304" pitchFamily="18" charset="0"/>
                <a:cs typeface="Times New Roman" panose="02020603050405020304" pitchFamily="18" charset="0"/>
              </a:rPr>
              <a:t>Ôn tập bài hát kết hợp với vỗ tay theo âm hình tiết tấu sau:</a:t>
            </a:r>
          </a:p>
          <a:p>
            <a:pPr marL="0" indent="0">
              <a:buNone/>
            </a:pPr>
            <a:r>
              <a:rPr lang="en-US" sz="2000" b="1" dirty="0" smtClean="0">
                <a:solidFill>
                  <a:srgbClr val="C00000"/>
                </a:solidFill>
                <a:latin typeface="Times New Roman" panose="02020603050405020304" pitchFamily="18" charset="0"/>
                <a:cs typeface="Times New Roman" panose="02020603050405020304" pitchFamily="18" charset="0"/>
              </a:rPr>
              <a:t>* Đoạn 1.</a:t>
            </a:r>
          </a:p>
          <a:p>
            <a:pPr marL="0" indent="0">
              <a:buNone/>
            </a:pPr>
            <a:endParaRPr lang="vi-VN" sz="2000" b="1" dirty="0" smtClean="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vi-VN" sz="2000" b="1" dirty="0">
              <a:solidFill>
                <a:srgbClr val="C00000"/>
              </a:solidFill>
              <a:latin typeface="Times New Roman" panose="02020603050405020304" pitchFamily="18" charset="0"/>
              <a:cs typeface="Times New Roman" panose="02020603050405020304" pitchFamily="18" charset="0"/>
            </a:endParaRPr>
          </a:p>
        </p:txBody>
      </p:sp>
      <p:pic>
        <p:nvPicPr>
          <p:cNvPr id="4" name="TiengChuongVaNgonCoBeat-VA-451033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21598" y="213518"/>
            <a:ext cx="609600" cy="609600"/>
          </a:xfrm>
          <a:prstGeom prst="rect">
            <a:avLst/>
          </a:prstGeom>
        </p:spPr>
      </p:pic>
      <p:pic>
        <p:nvPicPr>
          <p:cNvPr id="1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827" y="3131407"/>
            <a:ext cx="3073308" cy="69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4151" y="3827417"/>
            <a:ext cx="1383392" cy="400110"/>
          </a:xfrm>
          <a:prstGeom prst="rect">
            <a:avLst/>
          </a:prstGeom>
        </p:spPr>
        <p:txBody>
          <a:bodyPr wrap="square">
            <a:spAutoFit/>
          </a:bodyPr>
          <a:lstStyle/>
          <a:p>
            <a:r>
              <a:rPr lang="en-US" sz="2000" b="1" dirty="0">
                <a:solidFill>
                  <a:srgbClr val="C00000"/>
                </a:solidFill>
                <a:latin typeface="Times New Roman" panose="02020603050405020304" pitchFamily="18" charset="0"/>
                <a:cs typeface="Times New Roman" panose="02020603050405020304" pitchFamily="18" charset="0"/>
              </a:rPr>
              <a:t>* Đoạn </a:t>
            </a:r>
            <a:r>
              <a:rPr lang="en-US" sz="2000" b="1" dirty="0" smtClean="0">
                <a:solidFill>
                  <a:srgbClr val="C00000"/>
                </a:solidFill>
                <a:latin typeface="Times New Roman" panose="02020603050405020304" pitchFamily="18" charset="0"/>
                <a:cs typeface="Times New Roman" panose="02020603050405020304" pitchFamily="18" charset="0"/>
              </a:rPr>
              <a:t>2.</a:t>
            </a:r>
            <a:endParaRPr lang="en-US" sz="2000" b="1" dirty="0">
              <a:solidFill>
                <a:srgbClr val="C00000"/>
              </a:solidFill>
              <a:latin typeface="Times New Roman" panose="02020603050405020304" pitchFamily="18" charset="0"/>
              <a:cs typeface="Times New Roman" panose="02020603050405020304" pitchFamily="18" charset="0"/>
            </a:endParaRPr>
          </a:p>
        </p:txBody>
      </p:sp>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151" y="4331367"/>
            <a:ext cx="304373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11"/>
          <a:stretch>
            <a:fillRect/>
          </a:stretch>
        </p:blipFill>
        <p:spPr>
          <a:xfrm>
            <a:off x="3294017" y="1188720"/>
            <a:ext cx="8671560" cy="5505779"/>
          </a:xfrm>
          <a:prstGeom prst="rect">
            <a:avLst/>
          </a:prstGeom>
        </p:spPr>
      </p:pic>
    </p:spTree>
    <p:extLst>
      <p:ext uri="{BB962C8B-B14F-4D97-AF65-F5344CB8AC3E}">
        <p14:creationId xmlns:p14="http://schemas.microsoft.com/office/powerpoint/2010/main" val="1636455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ircle(in)">
                                      <p:cBhvr>
                                        <p:cTn id="12" dur="2000"/>
                                        <p:tgtEl>
                                          <p:spTgt spid="2052"/>
                                        </p:tgtEl>
                                      </p:cBhvr>
                                    </p:animEffect>
                                  </p:childTnLst>
                                </p:cTn>
                              </p:par>
                            </p:childTnLst>
                          </p:cTn>
                        </p:par>
                        <p:par>
                          <p:cTn id="13" fill="hold">
                            <p:stCondLst>
                              <p:cond delay="2000"/>
                            </p:stCondLst>
                            <p:childTnLst>
                              <p:par>
                                <p:cTn id="14" presetID="23" presetClass="emph" presetSubtype="0" fill="hold" nodeType="afterEffect">
                                  <p:stCondLst>
                                    <p:cond delay="0"/>
                                  </p:stCondLst>
                                  <p:childTnLst>
                                    <p:animClr clrSpc="hsl" dir="cw">
                                      <p:cBhvr override="childStyle">
                                        <p:cTn id="15" dur="500" fill="hold"/>
                                        <p:tgtEl>
                                          <p:spTgt spid="1071"/>
                                        </p:tgtEl>
                                        <p:attrNameLst>
                                          <p:attrName>style.color</p:attrName>
                                        </p:attrNameLst>
                                      </p:cBhvr>
                                      <p:by>
                                        <p:hsl h="10842353" s="0" l="0"/>
                                      </p:by>
                                    </p:animClr>
                                    <p:animClr clrSpc="hsl" dir="cw">
                                      <p:cBhvr>
                                        <p:cTn id="16" dur="500" fill="hold"/>
                                        <p:tgtEl>
                                          <p:spTgt spid="1071"/>
                                        </p:tgtEl>
                                        <p:attrNameLst>
                                          <p:attrName>fillcolor</p:attrName>
                                        </p:attrNameLst>
                                      </p:cBhvr>
                                      <p:by>
                                        <p:hsl h="10842353" s="0" l="0"/>
                                      </p:by>
                                    </p:animClr>
                                    <p:animClr clrSpc="hsl" dir="cw">
                                      <p:cBhvr>
                                        <p:cTn id="17" dur="500" fill="hold"/>
                                        <p:tgtEl>
                                          <p:spTgt spid="1071"/>
                                        </p:tgtEl>
                                        <p:attrNameLst>
                                          <p:attrName>stroke.color</p:attrName>
                                        </p:attrNameLst>
                                      </p:cBhvr>
                                      <p:by>
                                        <p:hsl h="10842353" s="0" l="0"/>
                                      </p:by>
                                    </p:animClr>
                                    <p:set>
                                      <p:cBhvr>
                                        <p:cTn id="18" dur="500" fill="hold"/>
                                        <p:tgtEl>
                                          <p:spTgt spid="10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04325" fill="hold"/>
                                        <p:tgtEl>
                                          <p:spTgt spid="4"/>
                                        </p:tgtEl>
                                      </p:cBhvr>
                                    </p:cmd>
                                  </p:childTnLst>
                                </p:cTn>
                              </p:par>
                            </p:childTnLst>
                          </p:cTn>
                        </p:par>
                      </p:childTnLst>
                    </p:cTn>
                  </p:par>
                </p:childTnLst>
              </p:cTn>
              <p:nextCondLst>
                <p:cond evt="onClick" delay="0">
                  <p:tgtEl>
                    <p:spTgt spid="4"/>
                  </p:tgtEl>
                </p:cond>
              </p:nextCondLst>
            </p:seq>
            <p:audio>
              <p:cMediaNode vol="92424">
                <p:cTn id="24"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 lich chau au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150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du lich chau au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724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du lich chau au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69630" y="6311900"/>
            <a:ext cx="2403222" cy="523220"/>
          </a:xfrm>
          <a:prstGeom prst="rect">
            <a:avLst/>
          </a:prstGeom>
        </p:spPr>
        <p:txBody>
          <a:bodyPr wrap="none">
            <a:spAutoFit/>
          </a:bodyPr>
          <a:lstStyle/>
          <a:p>
            <a:r>
              <a:rPr lang="en-US" sz="2800" dirty="0" smtClean="0">
                <a:solidFill>
                  <a:srgbClr val="FFFF00"/>
                </a:solidFill>
                <a:latin typeface="Helvetica Neue"/>
              </a:rPr>
              <a:t>Sông </a:t>
            </a:r>
            <a:r>
              <a:rPr lang="en-US" sz="2800" dirty="0" err="1">
                <a:solidFill>
                  <a:srgbClr val="FFFF00"/>
                </a:solidFill>
                <a:latin typeface="Helvetica Neue"/>
              </a:rPr>
              <a:t>Salzach</a:t>
            </a:r>
            <a:endParaRPr lang="en-US" sz="2800" dirty="0">
              <a:solidFill>
                <a:srgbClr val="FFFF00"/>
              </a:solidFill>
            </a:endParaRPr>
          </a:p>
        </p:txBody>
      </p:sp>
    </p:spTree>
    <p:extLst>
      <p:ext uri="{BB962C8B-B14F-4D97-AF65-F5344CB8AC3E}">
        <p14:creationId xmlns:p14="http://schemas.microsoft.com/office/powerpoint/2010/main" val="774828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1133</Words>
  <Application>Microsoft Office PowerPoint</Application>
  <PresentationFormat>Widescreen</PresentationFormat>
  <Paragraphs>111</Paragraphs>
  <Slides>26</Slides>
  <Notes>0</Notes>
  <HiddenSlides>0</HiddenSlides>
  <MMClips>3</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6" baseType="lpstr">
      <vt:lpstr>Arial</vt:lpstr>
      <vt:lpstr>Calibri</vt:lpstr>
      <vt:lpstr>Calibri Light</vt:lpstr>
      <vt:lpstr>Helvetica Neue</vt:lpstr>
      <vt:lpstr>Segoe UI Symbol</vt:lpstr>
      <vt:lpstr>Times New Roman</vt:lpstr>
      <vt:lpstr>Wingdings 2</vt:lpstr>
      <vt:lpstr>Office Theme</vt:lpstr>
      <vt:lpstr>Clip</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83</cp:revision>
  <dcterms:created xsi:type="dcterms:W3CDTF">2019-01-12T10:50:01Z</dcterms:created>
  <dcterms:modified xsi:type="dcterms:W3CDTF">2019-02-19T03:50:25Z</dcterms:modified>
</cp:coreProperties>
</file>